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0"/>
  </p:notesMasterIdLst>
  <p:handoutMasterIdLst>
    <p:handoutMasterId r:id="rId21"/>
  </p:handoutMasterIdLst>
  <p:sldIdLst>
    <p:sldId id="285" r:id="rId2"/>
    <p:sldId id="362" r:id="rId3"/>
    <p:sldId id="324" r:id="rId4"/>
    <p:sldId id="326" r:id="rId5"/>
    <p:sldId id="355" r:id="rId6"/>
    <p:sldId id="361" r:id="rId7"/>
    <p:sldId id="357" r:id="rId8"/>
    <p:sldId id="358" r:id="rId9"/>
    <p:sldId id="329" r:id="rId10"/>
    <p:sldId id="338" r:id="rId11"/>
    <p:sldId id="340" r:id="rId12"/>
    <p:sldId id="342" r:id="rId13"/>
    <p:sldId id="334" r:id="rId14"/>
    <p:sldId id="336" r:id="rId15"/>
    <p:sldId id="346" r:id="rId16"/>
    <p:sldId id="348" r:id="rId17"/>
    <p:sldId id="350" r:id="rId18"/>
    <p:sldId id="352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3399"/>
    <a:srgbClr val="FF3300"/>
    <a:srgbClr val="99CC00"/>
    <a:srgbClr val="CCCC00"/>
    <a:srgbClr val="660033"/>
    <a:srgbClr val="990099"/>
    <a:srgbClr val="CC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7" autoAdjust="0"/>
    <p:restoredTop sz="94660"/>
  </p:normalViewPr>
  <p:slideViewPr>
    <p:cSldViewPr>
      <p:cViewPr varScale="1">
        <p:scale>
          <a:sx n="38" d="100"/>
          <a:sy n="38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.VnTim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.VnTim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.VnTime" pitchFamily="34" charset="0"/>
              </a:defRPr>
            </a:lvl1pPr>
          </a:lstStyle>
          <a:p>
            <a:pPr>
              <a:defRPr/>
            </a:pPr>
            <a:r>
              <a:rPr lang="en-US"/>
              <a:t>17/10/2007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.VnTime" pitchFamily="34" charset="0"/>
              </a:defRPr>
            </a:lvl1pPr>
          </a:lstStyle>
          <a:p>
            <a:pPr>
              <a:defRPr/>
            </a:pPr>
            <a:fld id="{B00DD968-05D8-4BD4-9E62-3F0C29AA9B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.VnTim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.VnTim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.VnTime" pitchFamily="34" charset="0"/>
              </a:defRPr>
            </a:lvl1pPr>
          </a:lstStyle>
          <a:p>
            <a:pPr>
              <a:defRPr/>
            </a:pPr>
            <a:r>
              <a:rPr lang="en-US"/>
              <a:t>17/10/2007</a:t>
            </a:r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.VnTime" pitchFamily="34" charset="0"/>
              </a:defRPr>
            </a:lvl1pPr>
          </a:lstStyle>
          <a:p>
            <a:pPr>
              <a:defRPr/>
            </a:pPr>
            <a:fld id="{EF5BC920-A333-4FA5-A3AF-FFFE14F35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CE095-780B-41D9-971B-8BAEB37CB717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B9E73-832A-43DB-A487-4ABFD4C2D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1CD68-7E22-47CD-832E-FF64D2733E62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22B3F-993B-4712-9A3A-359439902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A94C2-494D-4BCA-99CD-1D816A9D4690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ED5EE-3B96-43DB-9075-9DCD3A4113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AF29D-7BB9-4138-9660-DA4B813F6B09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FE3DC-A178-4F65-A5E3-C30B0CDA6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3A84B-44A0-45D1-8221-5EC1E258895F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B1D7A-7416-48BE-886C-F1277A5E3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E71B8-CD76-4DB0-BED9-EC1859421385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C14F6-B838-4601-B482-A25ADC324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E173D-A23A-4641-96EF-D1B2456E6B98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B4DDF-7558-4203-8B50-B992DC6B4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69EC2-DB67-4FB7-9DCA-171C49653092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B7E10-4620-4BBF-9182-63522667D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92A63-A069-4D7B-8B04-154E8A694F05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5DE54-531E-4DFE-98FF-2DD6BFB71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5DAE6-0AAD-483A-8CF1-F3195C3BA755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57456-4364-42E9-9B49-4BEF2EC92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347DF-6C58-4B13-B919-BF2B22D098B2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DD197-7724-49AA-878A-DA63D824A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05802-BB64-4DEE-B932-55CC26B13AAE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61E3E-9E1B-4E0E-85A8-1F4E72B73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5DC89-0FDB-48E5-97C1-2224935AE8A8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DE163-B609-48A2-9140-9379EC1D1C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99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75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ABA2C935-2610-494C-98FF-EA56B57152E5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2375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75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436AD395-D885-4CCC-A066-CBEB841DD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ransition spd="slow">
    <p:split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5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gif"/><Relationship Id="rId4" Type="http://schemas.openxmlformats.org/officeDocument/2006/relationships/image" Target="../media/image18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20" name="Rectangle 64"/>
          <p:cNvSpPr>
            <a:spLocks noChangeArrowheads="1"/>
          </p:cNvSpPr>
          <p:nvPr/>
        </p:nvSpPr>
        <p:spPr bwMode="auto">
          <a:xfrm>
            <a:off x="1219200" y="3378200"/>
            <a:ext cx="457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40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6 dm  =         m =        m;  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40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121921" name="Text Box 65"/>
          <p:cNvSpPr txBox="1">
            <a:spLocks noChangeArrowheads="1"/>
          </p:cNvSpPr>
          <p:nvPr/>
        </p:nvSpPr>
        <p:spPr bwMode="auto">
          <a:xfrm>
            <a:off x="990600" y="4216400"/>
            <a:ext cx="4724400" cy="1016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240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8 cm   =           m  =          m</a:t>
            </a:r>
          </a:p>
          <a:p>
            <a:pPr>
              <a:spcBef>
                <a:spcPct val="50000"/>
              </a:spcBef>
              <a:defRPr/>
            </a:pPr>
            <a:endParaRPr lang="en-US" sz="2400">
              <a:solidFill>
                <a:srgbClr val="CC0066"/>
              </a:solidFill>
              <a:latin typeface="Arial"/>
            </a:endParaRPr>
          </a:p>
        </p:txBody>
      </p:sp>
      <p:sp>
        <p:nvSpPr>
          <p:cNvPr id="121927" name="Text Box 71"/>
          <p:cNvSpPr txBox="1">
            <a:spLocks noChangeArrowheads="1"/>
          </p:cNvSpPr>
          <p:nvPr/>
        </p:nvSpPr>
        <p:spPr bwMode="auto">
          <a:xfrm>
            <a:off x="3733800" y="3352800"/>
            <a:ext cx="10668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pitchFamily="34" charset="0"/>
              </a:rPr>
              <a:t>0,6</a:t>
            </a:r>
            <a:r>
              <a:rPr lang="en-US" sz="2400">
                <a:latin typeface="Arial" pitchFamily="34" charset="0"/>
              </a:rPr>
              <a:t> </a:t>
            </a:r>
            <a:r>
              <a:rPr lang="en-US" sz="2400">
                <a:solidFill>
                  <a:srgbClr val="FF330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121933" name="Text Box 77"/>
          <p:cNvSpPr txBox="1">
            <a:spLocks noChangeArrowheads="1"/>
          </p:cNvSpPr>
          <p:nvPr/>
        </p:nvSpPr>
        <p:spPr bwMode="auto">
          <a:xfrm>
            <a:off x="4038600" y="4191000"/>
            <a:ext cx="11430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pitchFamily="34" charset="0"/>
              </a:rPr>
              <a:t>0,08</a:t>
            </a:r>
          </a:p>
        </p:txBody>
      </p:sp>
      <p:grpSp>
        <p:nvGrpSpPr>
          <p:cNvPr id="2" name="Group 81"/>
          <p:cNvGrpSpPr>
            <a:grpSpLocks/>
          </p:cNvGrpSpPr>
          <p:nvPr/>
        </p:nvGrpSpPr>
        <p:grpSpPr bwMode="auto">
          <a:xfrm>
            <a:off x="-381000" y="1981200"/>
            <a:ext cx="8839200" cy="1062038"/>
            <a:chOff x="192" y="2419"/>
            <a:chExt cx="5568" cy="669"/>
          </a:xfrm>
        </p:grpSpPr>
        <p:sp>
          <p:nvSpPr>
            <p:cNvPr id="1047" name="Text Box 63"/>
            <p:cNvSpPr txBox="1">
              <a:spLocks noChangeArrowheads="1"/>
            </p:cNvSpPr>
            <p:nvPr/>
          </p:nvSpPr>
          <p:spPr bwMode="auto">
            <a:xfrm>
              <a:off x="864" y="2448"/>
              <a:ext cx="4896" cy="64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660033"/>
                  </a:solidFill>
                  <a:latin typeface="Arial" pitchFamily="34" charset="0"/>
                </a:rPr>
                <a:t>Viết các số sau d</a:t>
              </a:r>
              <a:r>
                <a:rPr lang="vi-VN" sz="2400" b="1">
                  <a:solidFill>
                    <a:srgbClr val="660033"/>
                  </a:solidFill>
                  <a:latin typeface="Arial" pitchFamily="34" charset="0"/>
                </a:rPr>
                <a:t>ư</a:t>
              </a:r>
              <a:r>
                <a:rPr lang="en-US" sz="2400" b="1">
                  <a:solidFill>
                    <a:srgbClr val="660033"/>
                  </a:solidFill>
                  <a:latin typeface="Arial" pitchFamily="34" charset="0"/>
                </a:rPr>
                <a:t>ới dạng phân số thập phân và</a:t>
              </a:r>
            </a:p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660033"/>
                  </a:solidFill>
                  <a:latin typeface="Arial" pitchFamily="34" charset="0"/>
                </a:rPr>
                <a:t>số thập phân:</a:t>
              </a:r>
            </a:p>
          </p:txBody>
        </p:sp>
        <p:sp>
          <p:nvSpPr>
            <p:cNvPr id="1048" name="Text Box 80"/>
            <p:cNvSpPr txBox="1">
              <a:spLocks noChangeArrowheads="1"/>
            </p:cNvSpPr>
            <p:nvPr/>
          </p:nvSpPr>
          <p:spPr bwMode="auto">
            <a:xfrm>
              <a:off x="192" y="2419"/>
              <a:ext cx="864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800" b="1">
                <a:solidFill>
                  <a:srgbClr val="00FF00"/>
                </a:solidFill>
                <a:latin typeface="Arial" pitchFamily="34" charset="0"/>
              </a:endParaRPr>
            </a:p>
          </p:txBody>
        </p:sp>
      </p:grpSp>
      <p:sp>
        <p:nvSpPr>
          <p:cNvPr id="121941" name="Text Box 85"/>
          <p:cNvSpPr txBox="1">
            <a:spLocks noChangeArrowheads="1"/>
          </p:cNvSpPr>
          <p:nvPr/>
        </p:nvSpPr>
        <p:spPr bwMode="auto">
          <a:xfrm>
            <a:off x="609600" y="5257800"/>
            <a:ext cx="5791200" cy="1016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240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215 mm  =           m  =            m</a:t>
            </a:r>
          </a:p>
          <a:p>
            <a:pPr>
              <a:spcBef>
                <a:spcPct val="50000"/>
              </a:spcBef>
              <a:defRPr/>
            </a:pPr>
            <a:endParaRPr lang="en-US" sz="2400">
              <a:solidFill>
                <a:srgbClr val="CC0066"/>
              </a:solidFill>
              <a:latin typeface="Arial"/>
            </a:endParaRPr>
          </a:p>
        </p:txBody>
      </p:sp>
      <p:sp>
        <p:nvSpPr>
          <p:cNvPr id="121947" name="Text Box 91"/>
          <p:cNvSpPr txBox="1">
            <a:spLocks noChangeArrowheads="1"/>
          </p:cNvSpPr>
          <p:nvPr/>
        </p:nvSpPr>
        <p:spPr bwMode="auto">
          <a:xfrm>
            <a:off x="4038600" y="5257800"/>
            <a:ext cx="10668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latin typeface="Arial" pitchFamily="34" charset="0"/>
              </a:rPr>
              <a:t>0,215</a:t>
            </a:r>
          </a:p>
        </p:txBody>
      </p:sp>
      <p:sp>
        <p:nvSpPr>
          <p:cNvPr id="121948" name="Rectangle 92"/>
          <p:cNvSpPr>
            <a:spLocks noChangeArrowheads="1"/>
          </p:cNvSpPr>
          <p:nvPr/>
        </p:nvSpPr>
        <p:spPr bwMode="auto">
          <a:xfrm>
            <a:off x="381000" y="-152400"/>
            <a:ext cx="82296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Môn:Toán</a:t>
            </a: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21955" name="WordArt 99"/>
          <p:cNvSpPr>
            <a:spLocks noChangeArrowheads="1" noChangeShapeType="1" noTextEdit="1"/>
          </p:cNvSpPr>
          <p:nvPr/>
        </p:nvSpPr>
        <p:spPr bwMode="auto">
          <a:xfrm>
            <a:off x="990600" y="1143000"/>
            <a:ext cx="2209800" cy="762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78542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2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Kiểm tra bài cũ</a:t>
            </a:r>
          </a:p>
        </p:txBody>
      </p:sp>
      <p:sp>
        <p:nvSpPr>
          <p:cNvPr id="1038" name="Rectangle 101"/>
          <p:cNvSpPr>
            <a:spLocks noChangeArrowheads="1"/>
          </p:cNvSpPr>
          <p:nvPr/>
        </p:nvSpPr>
        <p:spPr bwMode="auto">
          <a:xfrm>
            <a:off x="0" y="-184150"/>
            <a:ext cx="184150" cy="338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1600">
              <a:latin typeface="Arial" pitchFamily="34" charset="0"/>
            </a:endParaRPr>
          </a:p>
        </p:txBody>
      </p:sp>
      <p:graphicFrame>
        <p:nvGraphicFramePr>
          <p:cNvPr id="121956" name="Object 100"/>
          <p:cNvGraphicFramePr>
            <a:graphicFrameLocks noChangeAspect="1"/>
          </p:cNvGraphicFramePr>
          <p:nvPr/>
        </p:nvGraphicFramePr>
        <p:xfrm>
          <a:off x="2590800" y="5105400"/>
          <a:ext cx="755650" cy="838200"/>
        </p:xfrm>
        <a:graphic>
          <a:graphicData uri="http://schemas.openxmlformats.org/presentationml/2006/ole">
            <p:oleObj spid="_x0000_s1026" name="Equation" r:id="rId3" imgW="355292" imgH="393359" progId="Equation.3">
              <p:embed/>
            </p:oleObj>
          </a:graphicData>
        </a:graphic>
      </p:graphicFrame>
      <p:sp>
        <p:nvSpPr>
          <p:cNvPr id="1039" name="Rectangle 105"/>
          <p:cNvSpPr>
            <a:spLocks noChangeArrowheads="1"/>
          </p:cNvSpPr>
          <p:nvPr/>
        </p:nvSpPr>
        <p:spPr bwMode="auto">
          <a:xfrm>
            <a:off x="0" y="3049588"/>
            <a:ext cx="184150" cy="338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1600">
              <a:latin typeface="Arial" pitchFamily="34" charset="0"/>
            </a:endParaRPr>
          </a:p>
        </p:txBody>
      </p:sp>
      <p:graphicFrame>
        <p:nvGraphicFramePr>
          <p:cNvPr id="121960" name="Object 104"/>
          <p:cNvGraphicFramePr>
            <a:graphicFrameLocks noChangeAspect="1"/>
          </p:cNvGraphicFramePr>
          <p:nvPr/>
        </p:nvGraphicFramePr>
        <p:xfrm>
          <a:off x="2590800" y="4114800"/>
          <a:ext cx="593725" cy="838200"/>
        </p:xfrm>
        <a:graphic>
          <a:graphicData uri="http://schemas.openxmlformats.org/presentationml/2006/ole">
            <p:oleObj spid="_x0000_s1027" name="Equation" r:id="rId4" imgW="279279" imgH="393529" progId="Equation.3">
              <p:embed/>
            </p:oleObj>
          </a:graphicData>
        </a:graphic>
      </p:graphicFrame>
      <p:sp>
        <p:nvSpPr>
          <p:cNvPr id="1040" name="Rectangle 107"/>
          <p:cNvSpPr>
            <a:spLocks noChangeArrowheads="1"/>
          </p:cNvSpPr>
          <p:nvPr/>
        </p:nvSpPr>
        <p:spPr bwMode="auto">
          <a:xfrm>
            <a:off x="0" y="3016250"/>
            <a:ext cx="184150" cy="338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1600">
              <a:latin typeface="Arial" pitchFamily="34" charset="0"/>
            </a:endParaRPr>
          </a:p>
        </p:txBody>
      </p:sp>
      <p:graphicFrame>
        <p:nvGraphicFramePr>
          <p:cNvPr id="121962" name="Object 106"/>
          <p:cNvGraphicFramePr>
            <a:graphicFrameLocks noChangeAspect="1"/>
          </p:cNvGraphicFramePr>
          <p:nvPr/>
        </p:nvGraphicFramePr>
        <p:xfrm>
          <a:off x="2514600" y="3200400"/>
          <a:ext cx="469900" cy="914400"/>
        </p:xfrm>
        <a:graphic>
          <a:graphicData uri="http://schemas.openxmlformats.org/presentationml/2006/ole">
            <p:oleObj spid="_x0000_s1028" name="Equation" r:id="rId5" imgW="203112" imgH="393529" progId="Equation.3">
              <p:embed/>
            </p:oleObj>
          </a:graphicData>
        </a:graphic>
      </p:graphicFrame>
      <p:sp>
        <p:nvSpPr>
          <p:cNvPr id="121965" name="Text Box 109"/>
          <p:cNvSpPr txBox="1">
            <a:spLocks noChangeArrowheads="1"/>
          </p:cNvSpPr>
          <p:nvPr/>
        </p:nvSpPr>
        <p:spPr bwMode="auto">
          <a:xfrm>
            <a:off x="2438400" y="4191000"/>
            <a:ext cx="10668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66"/>
                </a:solidFill>
                <a:latin typeface="Arial" pitchFamily="34" charset="0"/>
              </a:rPr>
              <a:t>…..  </a:t>
            </a:r>
          </a:p>
        </p:txBody>
      </p:sp>
      <p:sp>
        <p:nvSpPr>
          <p:cNvPr id="121966" name="Text Box 110"/>
          <p:cNvSpPr txBox="1">
            <a:spLocks noChangeArrowheads="1"/>
          </p:cNvSpPr>
          <p:nvPr/>
        </p:nvSpPr>
        <p:spPr bwMode="auto">
          <a:xfrm>
            <a:off x="2362200" y="3352800"/>
            <a:ext cx="10668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66"/>
                </a:solidFill>
                <a:latin typeface="Arial" pitchFamily="34" charset="0"/>
              </a:rPr>
              <a:t>…..  </a:t>
            </a:r>
          </a:p>
        </p:txBody>
      </p:sp>
      <p:sp>
        <p:nvSpPr>
          <p:cNvPr id="121967" name="Text Box 111"/>
          <p:cNvSpPr txBox="1">
            <a:spLocks noChangeArrowheads="1"/>
          </p:cNvSpPr>
          <p:nvPr/>
        </p:nvSpPr>
        <p:spPr bwMode="auto">
          <a:xfrm>
            <a:off x="3810000" y="3352800"/>
            <a:ext cx="10668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66"/>
                </a:solidFill>
                <a:latin typeface="Arial" pitchFamily="34" charset="0"/>
              </a:rPr>
              <a:t>....  </a:t>
            </a:r>
          </a:p>
        </p:txBody>
      </p:sp>
      <p:sp>
        <p:nvSpPr>
          <p:cNvPr id="121968" name="Text Box 112"/>
          <p:cNvSpPr txBox="1">
            <a:spLocks noChangeArrowheads="1"/>
          </p:cNvSpPr>
          <p:nvPr/>
        </p:nvSpPr>
        <p:spPr bwMode="auto">
          <a:xfrm>
            <a:off x="4038600" y="4191000"/>
            <a:ext cx="10668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66"/>
                </a:solidFill>
                <a:latin typeface="Arial" pitchFamily="34" charset="0"/>
              </a:rPr>
              <a:t>…..  </a:t>
            </a:r>
          </a:p>
        </p:txBody>
      </p:sp>
      <p:sp>
        <p:nvSpPr>
          <p:cNvPr id="121969" name="Text Box 113"/>
          <p:cNvSpPr txBox="1">
            <a:spLocks noChangeArrowheads="1"/>
          </p:cNvSpPr>
          <p:nvPr/>
        </p:nvSpPr>
        <p:spPr bwMode="auto">
          <a:xfrm>
            <a:off x="2438400" y="5181600"/>
            <a:ext cx="10668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66"/>
                </a:solidFill>
                <a:latin typeface="Arial" pitchFamily="34" charset="0"/>
              </a:rPr>
              <a:t>…..  </a:t>
            </a:r>
          </a:p>
        </p:txBody>
      </p:sp>
      <p:sp>
        <p:nvSpPr>
          <p:cNvPr id="121970" name="Text Box 114"/>
          <p:cNvSpPr txBox="1">
            <a:spLocks noChangeArrowheads="1"/>
          </p:cNvSpPr>
          <p:nvPr/>
        </p:nvSpPr>
        <p:spPr bwMode="auto">
          <a:xfrm>
            <a:off x="4038600" y="5257800"/>
            <a:ext cx="10668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66"/>
                </a:solidFill>
                <a:latin typeface="Arial" pitchFamily="34" charset="0"/>
              </a:rPr>
              <a:t>….. 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19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19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19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1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1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1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1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1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1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1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1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1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1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1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1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1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1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1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1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1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1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1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1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1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1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1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1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1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1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1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1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1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21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21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21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21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21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21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1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1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21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1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121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21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21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21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500"/>
                                        <p:tgtEl>
                                          <p:spTgt spid="12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500"/>
                                        <p:tgtEl>
                                          <p:spTgt spid="12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0" dur="500"/>
                                        <p:tgtEl>
                                          <p:spTgt spid="121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3" dur="500"/>
                                        <p:tgtEl>
                                          <p:spTgt spid="121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21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21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2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21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21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21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920" grpId="0"/>
      <p:bldP spid="121921" grpId="0"/>
      <p:bldP spid="121927" grpId="0"/>
      <p:bldP spid="121933" grpId="0"/>
      <p:bldP spid="121941" grpId="0"/>
      <p:bldP spid="121947" grpId="0"/>
      <p:bldP spid="121948" grpId="0"/>
      <p:bldP spid="121955" grpId="0" animBg="1"/>
      <p:bldP spid="121965" grpId="0"/>
      <p:bldP spid="121965" grpId="1"/>
      <p:bldP spid="121966" grpId="0"/>
      <p:bldP spid="121966" grpId="1"/>
      <p:bldP spid="121967" grpId="0"/>
      <p:bldP spid="121967" grpId="1"/>
      <p:bldP spid="121968" grpId="0"/>
      <p:bldP spid="121968" grpId="1"/>
      <p:bldP spid="121969" grpId="0"/>
      <p:bldP spid="121969" grpId="1"/>
      <p:bldP spid="121970" grpId="0"/>
      <p:bldP spid="12197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3886200"/>
            <a:ext cx="8077200" cy="17541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>
                <a:solidFill>
                  <a:srgbClr val="660066"/>
                </a:solidFill>
                <a:latin typeface="Arial" pitchFamily="34" charset="0"/>
              </a:rPr>
              <a:t>Cấu tạo số thập phân gồm mấy phần?</a:t>
            </a:r>
          </a:p>
        </p:txBody>
      </p:sp>
      <p:pic>
        <p:nvPicPr>
          <p:cNvPr id="12291" name="Picture 6" descr="hoathinh1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57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9"/>
          <p:cNvSpPr txBox="1">
            <a:spLocks noChangeArrowheads="1"/>
          </p:cNvSpPr>
          <p:nvPr/>
        </p:nvSpPr>
        <p:spPr bwMode="auto">
          <a:xfrm>
            <a:off x="685800" y="3048000"/>
            <a:ext cx="78486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12293" name="Text Box 10"/>
          <p:cNvSpPr txBox="1">
            <a:spLocks noChangeArrowheads="1"/>
          </p:cNvSpPr>
          <p:nvPr/>
        </p:nvSpPr>
        <p:spPr bwMode="auto">
          <a:xfrm>
            <a:off x="2362200" y="457200"/>
            <a:ext cx="510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000">
                <a:solidFill>
                  <a:srgbClr val="FF3399"/>
                </a:solidFill>
                <a:latin typeface="Arial" pitchFamily="34" charset="0"/>
              </a:rPr>
              <a:t>Trò ch</a:t>
            </a:r>
            <a:r>
              <a:rPr lang="vi-VN" sz="6000">
                <a:solidFill>
                  <a:srgbClr val="FF3399"/>
                </a:solidFill>
                <a:latin typeface="Arial" pitchFamily="34" charset="0"/>
              </a:rPr>
              <a:t>ơ</a:t>
            </a:r>
            <a:r>
              <a:rPr lang="en-US" sz="6000">
                <a:solidFill>
                  <a:srgbClr val="FF3399"/>
                </a:solidFill>
                <a:latin typeface="Arial" pitchFamily="34" charset="0"/>
              </a:rPr>
              <a:t>i</a:t>
            </a:r>
            <a:r>
              <a:rPr lang="en-US" sz="6000">
                <a:latin typeface="Arial" pitchFamily="34" charset="0"/>
              </a:rPr>
              <a:t> </a:t>
            </a:r>
          </a:p>
        </p:txBody>
      </p:sp>
      <p:sp>
        <p:nvSpPr>
          <p:cNvPr id="12294" name="WordArt 11"/>
          <p:cNvSpPr>
            <a:spLocks noChangeArrowheads="1" noChangeShapeType="1" noTextEdit="1"/>
          </p:cNvSpPr>
          <p:nvPr/>
        </p:nvSpPr>
        <p:spPr bwMode="auto">
          <a:xfrm>
            <a:off x="1524000" y="1333500"/>
            <a:ext cx="5867400" cy="17145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40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AI NHANH - AI ĐÚNG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ext Box 2"/>
          <p:cNvSpPr txBox="1">
            <a:spLocks noChangeArrowheads="1"/>
          </p:cNvSpPr>
          <p:nvPr/>
        </p:nvSpPr>
        <p:spPr bwMode="auto">
          <a:xfrm>
            <a:off x="0" y="3136900"/>
            <a:ext cx="8153400" cy="1570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i="1">
                <a:solidFill>
                  <a:srgbClr val="660066"/>
                </a:solidFill>
                <a:latin typeface="Arial" pitchFamily="34" charset="0"/>
              </a:rPr>
              <a:t>   Số thập phân gồm có 2 phần: Phần nguyên và phần thập phân, chúng </a:t>
            </a:r>
            <a:r>
              <a:rPr lang="vi-VN" sz="3200" b="1" i="1">
                <a:solidFill>
                  <a:srgbClr val="660066"/>
                </a:solidFill>
                <a:latin typeface="Arial" pitchFamily="34" charset="0"/>
              </a:rPr>
              <a:t>đư</a:t>
            </a:r>
            <a:r>
              <a:rPr lang="en-US" sz="3200" b="1" i="1">
                <a:solidFill>
                  <a:srgbClr val="660066"/>
                </a:solidFill>
                <a:latin typeface="Arial" pitchFamily="34" charset="0"/>
              </a:rPr>
              <a:t>ợc phân cách bởi dấu phẩy.</a:t>
            </a:r>
          </a:p>
        </p:txBody>
      </p:sp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228600" y="5045075"/>
            <a:ext cx="8001000" cy="10779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660066"/>
                </a:solidFill>
                <a:latin typeface="Arial" pitchFamily="34" charset="0"/>
              </a:rPr>
              <a:t>Thật là giỏi! Phần th</a:t>
            </a:r>
            <a:r>
              <a:rPr lang="vi-VN" sz="3200">
                <a:solidFill>
                  <a:srgbClr val="660066"/>
                </a:solidFill>
                <a:latin typeface="Arial" pitchFamily="34" charset="0"/>
              </a:rPr>
              <a:t>ư</a:t>
            </a:r>
            <a:r>
              <a:rPr lang="en-US" sz="3200">
                <a:solidFill>
                  <a:srgbClr val="660066"/>
                </a:solidFill>
                <a:latin typeface="Arial" pitchFamily="34" charset="0"/>
              </a:rPr>
              <a:t>ởng của em  là một tr</a:t>
            </a:r>
            <a:r>
              <a:rPr lang="en-US" sz="3200">
                <a:solidFill>
                  <a:srgbClr val="660066"/>
                </a:solidFill>
                <a:latin typeface="Times New Roman" pitchFamily="18" charset="0"/>
              </a:rPr>
              <a:t>à</a:t>
            </a:r>
            <a:r>
              <a:rPr lang="en-US" sz="3200">
                <a:solidFill>
                  <a:srgbClr val="660066"/>
                </a:solidFill>
                <a:latin typeface="Arial" pitchFamily="34" charset="0"/>
              </a:rPr>
              <a:t>ng phỏo tay.</a:t>
            </a:r>
          </a:p>
        </p:txBody>
      </p:sp>
      <p:sp>
        <p:nvSpPr>
          <p:cNvPr id="1331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5810250"/>
            <a:ext cx="838200" cy="838200"/>
          </a:xfrm>
          <a:prstGeom prst="actionButtonEnd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1600">
              <a:latin typeface="Arial" pitchFamily="34" charset="0"/>
            </a:endParaRPr>
          </a:p>
        </p:txBody>
      </p:sp>
      <p:pic>
        <p:nvPicPr>
          <p:cNvPr id="13317" name="Picture 6" descr="hoathinh1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905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 Box 9"/>
          <p:cNvSpPr txBox="1">
            <a:spLocks noChangeArrowheads="1"/>
          </p:cNvSpPr>
          <p:nvPr/>
        </p:nvSpPr>
        <p:spPr bwMode="auto">
          <a:xfrm>
            <a:off x="3581400" y="2452688"/>
            <a:ext cx="2590800" cy="7699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  <a:latin typeface="Arial" pitchFamily="34" charset="0"/>
              </a:rPr>
              <a:t>Đáp án:</a:t>
            </a:r>
          </a:p>
        </p:txBody>
      </p:sp>
      <p:sp>
        <p:nvSpPr>
          <p:cNvPr id="13319" name="Text Box 10"/>
          <p:cNvSpPr txBox="1">
            <a:spLocks noChangeArrowheads="1"/>
          </p:cNvSpPr>
          <p:nvPr/>
        </p:nvSpPr>
        <p:spPr bwMode="auto">
          <a:xfrm>
            <a:off x="2362200" y="457200"/>
            <a:ext cx="5105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>
                <a:solidFill>
                  <a:srgbClr val="FF3399"/>
                </a:solidFill>
                <a:latin typeface="Arial" pitchFamily="34" charset="0"/>
              </a:rPr>
              <a:t>Trò ch</a:t>
            </a:r>
            <a:r>
              <a:rPr lang="vi-VN" sz="4800">
                <a:solidFill>
                  <a:srgbClr val="FF3399"/>
                </a:solidFill>
                <a:latin typeface="Arial" pitchFamily="34" charset="0"/>
              </a:rPr>
              <a:t>ơ</a:t>
            </a:r>
            <a:r>
              <a:rPr lang="en-US" sz="4800">
                <a:solidFill>
                  <a:srgbClr val="FF3399"/>
                </a:solidFill>
                <a:latin typeface="Arial" pitchFamily="34" charset="0"/>
              </a:rPr>
              <a:t>i </a:t>
            </a:r>
          </a:p>
        </p:txBody>
      </p:sp>
      <p:sp>
        <p:nvSpPr>
          <p:cNvPr id="13320" name="WordArt 11"/>
          <p:cNvSpPr>
            <a:spLocks noChangeArrowheads="1" noChangeShapeType="1" noTextEdit="1"/>
          </p:cNvSpPr>
          <p:nvPr/>
        </p:nvSpPr>
        <p:spPr bwMode="auto">
          <a:xfrm>
            <a:off x="1524000" y="914400"/>
            <a:ext cx="5867400" cy="17145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AI NHANH - AI ĐÚNG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/>
      <p:bldP spid="1966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7" descr="hoathinh21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0"/>
            <a:ext cx="2209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10"/>
          <p:cNvSpPr txBox="1">
            <a:spLocks noChangeArrowheads="1"/>
          </p:cNvSpPr>
          <p:nvPr/>
        </p:nvSpPr>
        <p:spPr bwMode="auto">
          <a:xfrm>
            <a:off x="914400" y="2286000"/>
            <a:ext cx="43434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</a:rPr>
              <a:t>Chọn </a:t>
            </a:r>
            <a:r>
              <a:rPr lang="vi-VN" sz="3200" b="1">
                <a:solidFill>
                  <a:schemeClr val="bg1"/>
                </a:solidFill>
                <a:latin typeface="Arial" pitchFamily="34" charset="0"/>
              </a:rPr>
              <a:t>đ</a:t>
            </a:r>
            <a:r>
              <a:rPr lang="en-US" sz="3200" b="1">
                <a:solidFill>
                  <a:schemeClr val="bg1"/>
                </a:solidFill>
                <a:latin typeface="Arial" pitchFamily="34" charset="0"/>
              </a:rPr>
              <a:t>áp án </a:t>
            </a:r>
            <a:r>
              <a:rPr lang="vi-VN" sz="3200" b="1">
                <a:solidFill>
                  <a:schemeClr val="bg1"/>
                </a:solidFill>
                <a:latin typeface="Arial" pitchFamily="34" charset="0"/>
              </a:rPr>
              <a:t>đ</a:t>
            </a:r>
            <a:r>
              <a:rPr lang="en-US" sz="3200" b="1">
                <a:solidFill>
                  <a:schemeClr val="bg1"/>
                </a:solidFill>
                <a:latin typeface="Arial" pitchFamily="34" charset="0"/>
              </a:rPr>
              <a:t>úng:</a:t>
            </a:r>
          </a:p>
        </p:txBody>
      </p:sp>
      <p:sp>
        <p:nvSpPr>
          <p:cNvPr id="4101" name="Text Box 11"/>
          <p:cNvSpPr txBox="1">
            <a:spLocks noChangeArrowheads="1"/>
          </p:cNvSpPr>
          <p:nvPr/>
        </p:nvSpPr>
        <p:spPr bwMode="auto">
          <a:xfrm>
            <a:off x="1295400" y="3733800"/>
            <a:ext cx="5638800" cy="35067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UcPeriod"/>
            </a:pPr>
            <a:r>
              <a:rPr lang="en-US" sz="3200">
                <a:solidFill>
                  <a:schemeClr val="bg2"/>
                </a:solidFill>
                <a:latin typeface="Arial" pitchFamily="34" charset="0"/>
              </a:rPr>
              <a:t>   </a:t>
            </a:r>
            <a:r>
              <a:rPr lang="en-US" sz="3200">
                <a:solidFill>
                  <a:srgbClr val="800000"/>
                </a:solidFill>
                <a:latin typeface="Arial" pitchFamily="34" charset="0"/>
              </a:rPr>
              <a:t>8,45</a:t>
            </a:r>
          </a:p>
          <a:p>
            <a:pPr marL="342900" indent="-342900">
              <a:spcBef>
                <a:spcPct val="50000"/>
              </a:spcBef>
              <a:buFontTx/>
              <a:buAutoNum type="alphaUcPeriod"/>
            </a:pPr>
            <a:r>
              <a:rPr lang="en-US" sz="3200">
                <a:solidFill>
                  <a:schemeClr val="bg2"/>
                </a:solidFill>
                <a:latin typeface="Arial" pitchFamily="34" charset="0"/>
              </a:rPr>
              <a:t>   </a:t>
            </a:r>
            <a:r>
              <a:rPr lang="en-US" sz="3200">
                <a:solidFill>
                  <a:srgbClr val="800000"/>
                </a:solidFill>
                <a:latin typeface="Arial" pitchFamily="34" charset="0"/>
              </a:rPr>
              <a:t>8,045</a:t>
            </a:r>
          </a:p>
          <a:p>
            <a:pPr marL="342900" indent="-342900">
              <a:spcBef>
                <a:spcPct val="50000"/>
              </a:spcBef>
              <a:buFontTx/>
              <a:buAutoNum type="alphaUcPeriod"/>
            </a:pPr>
            <a:r>
              <a:rPr lang="en-US" sz="3200">
                <a:solidFill>
                  <a:schemeClr val="bg2"/>
                </a:solidFill>
                <a:latin typeface="Arial" pitchFamily="34" charset="0"/>
              </a:rPr>
              <a:t>   </a:t>
            </a:r>
            <a:r>
              <a:rPr lang="en-US" sz="3200">
                <a:solidFill>
                  <a:srgbClr val="800000"/>
                </a:solidFill>
                <a:latin typeface="Arial" pitchFamily="34" charset="0"/>
              </a:rPr>
              <a:t>8,450</a:t>
            </a:r>
          </a:p>
          <a:p>
            <a:pPr marL="342900" indent="-342900">
              <a:spcBef>
                <a:spcPct val="50000"/>
              </a:spcBef>
              <a:buFontTx/>
              <a:buAutoNum type="alphaUcPeriod"/>
            </a:pPr>
            <a:r>
              <a:rPr lang="en-US" sz="3200">
                <a:solidFill>
                  <a:schemeClr val="bg2"/>
                </a:solidFill>
                <a:latin typeface="Arial" pitchFamily="34" charset="0"/>
              </a:rPr>
              <a:t>   </a:t>
            </a:r>
            <a:r>
              <a:rPr lang="en-US" sz="3200">
                <a:solidFill>
                  <a:srgbClr val="800000"/>
                </a:solidFill>
                <a:latin typeface="Arial" pitchFamily="34" charset="0"/>
              </a:rPr>
              <a:t>84,500</a:t>
            </a:r>
          </a:p>
          <a:p>
            <a:pPr marL="342900" indent="-342900">
              <a:spcBef>
                <a:spcPct val="50000"/>
              </a:spcBef>
              <a:buFontTx/>
              <a:buAutoNum type="alphaUcPeriod"/>
            </a:pPr>
            <a:endParaRPr lang="en-US" sz="3200">
              <a:solidFill>
                <a:srgbClr val="800000"/>
              </a:solidFill>
              <a:latin typeface="Arial" pitchFamily="34" charset="0"/>
            </a:endParaRPr>
          </a:p>
        </p:txBody>
      </p:sp>
      <p:sp>
        <p:nvSpPr>
          <p:cNvPr id="4102" name="Text Box 19"/>
          <p:cNvSpPr txBox="1">
            <a:spLocks noChangeArrowheads="1"/>
          </p:cNvSpPr>
          <p:nvPr/>
        </p:nvSpPr>
        <p:spPr bwMode="auto">
          <a:xfrm>
            <a:off x="2362200" y="228600"/>
            <a:ext cx="2819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FF00FF"/>
                </a:solidFill>
                <a:latin typeface="Arial" pitchFamily="34" charset="0"/>
              </a:rPr>
              <a:t>Trò ch</a:t>
            </a:r>
            <a:r>
              <a:rPr lang="vi-VN" sz="5400">
                <a:solidFill>
                  <a:srgbClr val="FF00FF"/>
                </a:solidFill>
                <a:latin typeface="Arial" pitchFamily="34" charset="0"/>
              </a:rPr>
              <a:t>ơ</a:t>
            </a:r>
            <a:r>
              <a:rPr lang="en-US" sz="5400">
                <a:solidFill>
                  <a:srgbClr val="FF00FF"/>
                </a:solidFill>
                <a:latin typeface="Arial" pitchFamily="34" charset="0"/>
              </a:rPr>
              <a:t>i</a:t>
            </a:r>
            <a:r>
              <a:rPr lang="en-US" sz="5400">
                <a:latin typeface="Arial" pitchFamily="34" charset="0"/>
              </a:rPr>
              <a:t> </a:t>
            </a:r>
          </a:p>
        </p:txBody>
      </p:sp>
      <p:sp>
        <p:nvSpPr>
          <p:cNvPr id="4103" name="WordArt 20"/>
          <p:cNvSpPr>
            <a:spLocks noChangeArrowheads="1" noChangeShapeType="1" noTextEdit="1"/>
          </p:cNvSpPr>
          <p:nvPr/>
        </p:nvSpPr>
        <p:spPr bwMode="auto">
          <a:xfrm>
            <a:off x="1219200" y="838200"/>
            <a:ext cx="4953000" cy="1295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40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AI NHANH - AI ĐÚNG</a:t>
            </a:r>
          </a:p>
        </p:txBody>
      </p:sp>
      <p:graphicFrame>
        <p:nvGraphicFramePr>
          <p:cNvPr id="4098" name="Object 22"/>
          <p:cNvGraphicFramePr>
            <a:graphicFrameLocks noChangeAspect="1"/>
          </p:cNvGraphicFramePr>
          <p:nvPr/>
        </p:nvGraphicFramePr>
        <p:xfrm>
          <a:off x="2741613" y="2819400"/>
          <a:ext cx="2289175" cy="939800"/>
        </p:xfrm>
        <a:graphic>
          <a:graphicData uri="http://schemas.openxmlformats.org/presentationml/2006/ole">
            <p:oleObj spid="_x0000_s4098" name="Equation" r:id="rId5" imgW="660113" imgH="393529" progId="Equation.3">
              <p:embed/>
            </p:oleObj>
          </a:graphicData>
        </a:graphic>
      </p:graphicFrame>
      <p:sp>
        <p:nvSpPr>
          <p:cNvPr id="198680" name="Oval 24"/>
          <p:cNvSpPr>
            <a:spLocks noChangeArrowheads="1"/>
          </p:cNvSpPr>
          <p:nvPr/>
        </p:nvSpPr>
        <p:spPr bwMode="auto">
          <a:xfrm>
            <a:off x="1219200" y="4419600"/>
            <a:ext cx="609600" cy="685800"/>
          </a:xfrm>
          <a:prstGeom prst="ellipse">
            <a:avLst/>
          </a:prstGeom>
          <a:noFill/>
          <a:ln w="3175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8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34"/>
          <p:cNvGrpSpPr>
            <a:grpSpLocks/>
          </p:cNvGrpSpPr>
          <p:nvPr/>
        </p:nvGrpSpPr>
        <p:grpSpPr bwMode="auto">
          <a:xfrm>
            <a:off x="1371600" y="3200400"/>
            <a:ext cx="6096000" cy="2420938"/>
            <a:chOff x="1920" y="0"/>
            <a:chExt cx="3840" cy="1525"/>
          </a:xfrm>
        </p:grpSpPr>
        <p:sp>
          <p:nvSpPr>
            <p:cNvPr id="14349" name="Cloud"/>
            <p:cNvSpPr>
              <a:spLocks noChangeAspect="1" noEditPoints="1" noChangeArrowheads="1"/>
            </p:cNvSpPr>
            <p:nvPr/>
          </p:nvSpPr>
          <p:spPr bwMode="auto">
            <a:xfrm>
              <a:off x="1920" y="0"/>
              <a:ext cx="3840" cy="1525"/>
            </a:xfrm>
            <a:custGeom>
              <a:avLst/>
              <a:gdLst>
                <a:gd name="T0" fmla="*/ 12 w 21600"/>
                <a:gd name="T1" fmla="*/ 762 h 21600"/>
                <a:gd name="T2" fmla="*/ 1920 w 21600"/>
                <a:gd name="T3" fmla="*/ 1523 h 21600"/>
                <a:gd name="T4" fmla="*/ 3837 w 21600"/>
                <a:gd name="T5" fmla="*/ 762 h 21600"/>
                <a:gd name="T6" fmla="*/ 1920 w 21600"/>
                <a:gd name="T7" fmla="*/ 8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6 w 21600"/>
                <a:gd name="T13" fmla="*/ 3258 h 21600"/>
                <a:gd name="T14" fmla="*/ 17089 w 21600"/>
                <a:gd name="T15" fmla="*/ 1733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600"/>
            </a:p>
          </p:txBody>
        </p:sp>
        <p:sp>
          <p:nvSpPr>
            <p:cNvPr id="14350" name="Text Box 33"/>
            <p:cNvSpPr txBox="1">
              <a:spLocks noChangeArrowheads="1"/>
            </p:cNvSpPr>
            <p:nvPr/>
          </p:nvSpPr>
          <p:spPr bwMode="auto">
            <a:xfrm>
              <a:off x="2064" y="460"/>
              <a:ext cx="3648" cy="601"/>
            </a:xfrm>
            <a:prstGeom prst="rect">
              <a:avLst/>
            </a:prstGeom>
            <a:solidFill>
              <a:srgbClr val="FFFF99"/>
            </a:solidFill>
            <a:ln w="12700" cap="sq">
              <a:solidFill>
                <a:srgbClr val="FFFF99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3333FF"/>
                  </a:solidFill>
                  <a:latin typeface="Arial" pitchFamily="34" charset="0"/>
                </a:rPr>
                <a:t>Vi</a:t>
              </a:r>
              <a:r>
                <a:rPr lang="en-US" sz="2800">
                  <a:solidFill>
                    <a:srgbClr val="3333FF"/>
                  </a:solidFill>
                  <a:latin typeface="Times New Roman" pitchFamily="18" charset="0"/>
                </a:rPr>
                <a:t>ế</a:t>
              </a:r>
              <a:r>
                <a:rPr lang="en-US" sz="2800">
                  <a:solidFill>
                    <a:srgbClr val="3333FF"/>
                  </a:solidFill>
                  <a:latin typeface="Arial" pitchFamily="34" charset="0"/>
                </a:rPr>
                <a:t>t hỗn số            th</a:t>
              </a:r>
              <a:r>
                <a:rPr lang="en-US" sz="2800">
                  <a:solidFill>
                    <a:srgbClr val="3333FF"/>
                  </a:solidFill>
                  <a:latin typeface="Times New Roman" pitchFamily="18" charset="0"/>
                </a:rPr>
                <a:t>à</a:t>
              </a:r>
              <a:r>
                <a:rPr lang="en-US" sz="2800">
                  <a:solidFill>
                    <a:srgbClr val="3333FF"/>
                  </a:solidFill>
                  <a:latin typeface="Arial" pitchFamily="34" charset="0"/>
                </a:rPr>
                <a:t>nh số thập phân?</a:t>
              </a:r>
            </a:p>
          </p:txBody>
        </p:sp>
      </p:grpSp>
      <p:pic>
        <p:nvPicPr>
          <p:cNvPr id="14339" name="Picture 35" descr="hoathinh11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0"/>
            <a:ext cx="2286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Line 42"/>
          <p:cNvSpPr>
            <a:spLocks noChangeShapeType="1"/>
          </p:cNvSpPr>
          <p:nvPr/>
        </p:nvSpPr>
        <p:spPr bwMode="auto">
          <a:xfrm>
            <a:off x="3962400" y="4191000"/>
            <a:ext cx="685800" cy="0"/>
          </a:xfrm>
          <a:prstGeom prst="line">
            <a:avLst/>
          </a:prstGeom>
          <a:noFill/>
          <a:ln w="25400" cap="sq">
            <a:solidFill>
              <a:srgbClr val="3333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14341" name="Group 43"/>
          <p:cNvGrpSpPr>
            <a:grpSpLocks/>
          </p:cNvGrpSpPr>
          <p:nvPr/>
        </p:nvGrpSpPr>
        <p:grpSpPr bwMode="auto">
          <a:xfrm>
            <a:off x="3581400" y="3505200"/>
            <a:ext cx="2667000" cy="1293813"/>
            <a:chOff x="1920" y="720"/>
            <a:chExt cx="1920" cy="816"/>
          </a:xfrm>
        </p:grpSpPr>
        <p:grpSp>
          <p:nvGrpSpPr>
            <p:cNvPr id="14344" name="Group 44"/>
            <p:cNvGrpSpPr>
              <a:grpSpLocks/>
            </p:cNvGrpSpPr>
            <p:nvPr/>
          </p:nvGrpSpPr>
          <p:grpSpPr bwMode="auto">
            <a:xfrm>
              <a:off x="2064" y="720"/>
              <a:ext cx="1776" cy="816"/>
              <a:chOff x="2112" y="2760"/>
              <a:chExt cx="1776" cy="816"/>
            </a:xfrm>
          </p:grpSpPr>
          <p:sp>
            <p:nvSpPr>
              <p:cNvPr id="14346" name="Text Box 45"/>
              <p:cNvSpPr txBox="1">
                <a:spLocks noChangeArrowheads="1"/>
              </p:cNvSpPr>
              <p:nvPr/>
            </p:nvSpPr>
            <p:spPr bwMode="auto">
              <a:xfrm>
                <a:off x="2293" y="2760"/>
                <a:ext cx="1200" cy="40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>
                    <a:solidFill>
                      <a:srgbClr val="3333FF"/>
                    </a:solidFill>
                    <a:latin typeface="Arial" pitchFamily="34" charset="0"/>
                  </a:rPr>
                  <a:t>0</a:t>
                </a:r>
              </a:p>
            </p:txBody>
          </p:sp>
          <p:sp>
            <p:nvSpPr>
              <p:cNvPr id="14347" name="Text Box 46"/>
              <p:cNvSpPr txBox="1">
                <a:spLocks noChangeArrowheads="1"/>
              </p:cNvSpPr>
              <p:nvPr/>
            </p:nvSpPr>
            <p:spPr bwMode="auto">
              <a:xfrm>
                <a:off x="2112" y="3168"/>
                <a:ext cx="1776" cy="40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>
                    <a:latin typeface="Arial" pitchFamily="34" charset="0"/>
                  </a:rPr>
                  <a:t> </a:t>
                </a:r>
                <a:r>
                  <a:rPr lang="en-US" sz="3600">
                    <a:solidFill>
                      <a:srgbClr val="3333FF"/>
                    </a:solidFill>
                    <a:latin typeface="Arial" pitchFamily="34" charset="0"/>
                  </a:rPr>
                  <a:t>10</a:t>
                </a:r>
              </a:p>
            </p:txBody>
          </p:sp>
          <p:sp>
            <p:nvSpPr>
              <p:cNvPr id="14348" name="Line 47"/>
              <p:cNvSpPr>
                <a:spLocks noChangeShapeType="1"/>
              </p:cNvSpPr>
              <p:nvPr/>
            </p:nvSpPr>
            <p:spPr bwMode="auto">
              <a:xfrm>
                <a:off x="2196" y="3168"/>
                <a:ext cx="67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45" name="Text Box 48"/>
            <p:cNvSpPr txBox="1">
              <a:spLocks noChangeArrowheads="1"/>
            </p:cNvSpPr>
            <p:nvPr/>
          </p:nvSpPr>
          <p:spPr bwMode="auto">
            <a:xfrm>
              <a:off x="1920" y="912"/>
              <a:ext cx="1920" cy="4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3333FF"/>
                  </a:solidFill>
                  <a:latin typeface="Arial" pitchFamily="34" charset="0"/>
                </a:rPr>
                <a:t>7</a:t>
              </a:r>
            </a:p>
          </p:txBody>
        </p:sp>
      </p:grpSp>
      <p:sp>
        <p:nvSpPr>
          <p:cNvPr id="14342" name="Text Box 55"/>
          <p:cNvSpPr txBox="1">
            <a:spLocks noChangeArrowheads="1"/>
          </p:cNvSpPr>
          <p:nvPr/>
        </p:nvSpPr>
        <p:spPr bwMode="auto">
          <a:xfrm>
            <a:off x="2362200" y="228600"/>
            <a:ext cx="2819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>
                <a:solidFill>
                  <a:srgbClr val="FF3399"/>
                </a:solidFill>
                <a:latin typeface="Arial" pitchFamily="34" charset="0"/>
              </a:rPr>
              <a:t>Trò ch</a:t>
            </a:r>
            <a:r>
              <a:rPr lang="vi-VN" sz="4800">
                <a:solidFill>
                  <a:srgbClr val="FF3399"/>
                </a:solidFill>
                <a:latin typeface="Arial" pitchFamily="34" charset="0"/>
              </a:rPr>
              <a:t>ơ</a:t>
            </a:r>
            <a:r>
              <a:rPr lang="en-US" sz="4800">
                <a:solidFill>
                  <a:srgbClr val="FF3399"/>
                </a:solidFill>
                <a:latin typeface="Arial" pitchFamily="34" charset="0"/>
              </a:rPr>
              <a:t>i </a:t>
            </a:r>
          </a:p>
        </p:txBody>
      </p:sp>
      <p:sp>
        <p:nvSpPr>
          <p:cNvPr id="14343" name="WordArt 56"/>
          <p:cNvSpPr>
            <a:spLocks noChangeArrowheads="1" noChangeShapeType="1" noTextEdit="1"/>
          </p:cNvSpPr>
          <p:nvPr/>
        </p:nvSpPr>
        <p:spPr bwMode="auto">
          <a:xfrm>
            <a:off x="1219200" y="1066800"/>
            <a:ext cx="4953000" cy="1295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AI NHANH - AI ĐÚNG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5562600"/>
            <a:ext cx="838200" cy="838200"/>
          </a:xfrm>
          <a:prstGeom prst="actionButtonEnd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1600">
              <a:latin typeface="Arial" pitchFamily="34" charset="0"/>
            </a:endParaRPr>
          </a:p>
        </p:txBody>
      </p:sp>
      <p:pic>
        <p:nvPicPr>
          <p:cNvPr id="15363" name="Picture 30" descr="hoathinh11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0"/>
            <a:ext cx="2286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AutoShape 32"/>
          <p:cNvSpPr>
            <a:spLocks noChangeArrowheads="1"/>
          </p:cNvSpPr>
          <p:nvPr/>
        </p:nvSpPr>
        <p:spPr bwMode="auto">
          <a:xfrm>
            <a:off x="-685800" y="457200"/>
            <a:ext cx="7924800" cy="950913"/>
          </a:xfrm>
          <a:prstGeom prst="irregularSeal1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1600">
              <a:latin typeface="Arial" pitchFamily="34" charset="0"/>
            </a:endParaRPr>
          </a:p>
        </p:txBody>
      </p:sp>
      <p:grpSp>
        <p:nvGrpSpPr>
          <p:cNvPr id="15365" name="Group 34"/>
          <p:cNvGrpSpPr>
            <a:grpSpLocks/>
          </p:cNvGrpSpPr>
          <p:nvPr/>
        </p:nvGrpSpPr>
        <p:grpSpPr bwMode="auto">
          <a:xfrm>
            <a:off x="228600" y="2667000"/>
            <a:ext cx="6629400" cy="3048000"/>
            <a:chOff x="1152" y="1248"/>
            <a:chExt cx="3696" cy="2592"/>
          </a:xfrm>
        </p:grpSpPr>
        <p:sp>
          <p:nvSpPr>
            <p:cNvPr id="15378" name="AutoShape 35"/>
            <p:cNvSpPr>
              <a:spLocks noChangeArrowheads="1"/>
            </p:cNvSpPr>
            <p:nvPr/>
          </p:nvSpPr>
          <p:spPr bwMode="auto">
            <a:xfrm>
              <a:off x="1152" y="1248"/>
              <a:ext cx="3696" cy="2592"/>
            </a:xfrm>
            <a:prstGeom prst="foldedCorner">
              <a:avLst>
                <a:gd name="adj" fmla="val 12500"/>
              </a:avLst>
            </a:prstGeom>
            <a:solidFill>
              <a:srgbClr val="FFFF99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buFont typeface=".VnTime" pitchFamily="34" charset="0"/>
                <a:buNone/>
              </a:pPr>
              <a:endParaRPr lang="en-US" sz="4000">
                <a:latin typeface="Arial" pitchFamily="34" charset="0"/>
              </a:endParaRPr>
            </a:p>
          </p:txBody>
        </p:sp>
        <p:sp>
          <p:nvSpPr>
            <p:cNvPr id="15379" name="Text Box 36"/>
            <p:cNvSpPr txBox="1">
              <a:spLocks noChangeArrowheads="1"/>
            </p:cNvSpPr>
            <p:nvPr/>
          </p:nvSpPr>
          <p:spPr bwMode="auto">
            <a:xfrm>
              <a:off x="1584" y="1440"/>
              <a:ext cx="2544" cy="497"/>
            </a:xfrm>
            <a:prstGeom prst="rect">
              <a:avLst/>
            </a:prstGeom>
            <a:solidFill>
              <a:srgbClr val="FFFF99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3200">
                <a:latin typeface="Arial" pitchFamily="34" charset="0"/>
              </a:endParaRPr>
            </a:p>
          </p:txBody>
        </p:sp>
      </p:grpSp>
      <p:sp>
        <p:nvSpPr>
          <p:cNvPr id="15366" name="Text Box 29"/>
          <p:cNvSpPr txBox="1">
            <a:spLocks noChangeArrowheads="1"/>
          </p:cNvSpPr>
          <p:nvPr/>
        </p:nvSpPr>
        <p:spPr bwMode="auto">
          <a:xfrm>
            <a:off x="609600" y="2895600"/>
            <a:ext cx="6019800" cy="1323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Arial" pitchFamily="34" charset="0"/>
              </a:rPr>
              <a:t>Đáp án: </a:t>
            </a:r>
          </a:p>
          <a:p>
            <a:pPr>
              <a:spcBef>
                <a:spcPct val="50000"/>
              </a:spcBef>
            </a:pPr>
            <a:endParaRPr lang="en-US" sz="3200" b="1">
              <a:solidFill>
                <a:srgbClr val="FF3300"/>
              </a:solidFill>
              <a:latin typeface="Arial" pitchFamily="34" charset="0"/>
            </a:endParaRPr>
          </a:p>
        </p:txBody>
      </p:sp>
      <p:pic>
        <p:nvPicPr>
          <p:cNvPr id="192549" name="Picture 37" descr="1243015b5qmfj5zmv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80063" y="2819400"/>
            <a:ext cx="295433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368" name="Group 44"/>
          <p:cNvGrpSpPr>
            <a:grpSpLocks/>
          </p:cNvGrpSpPr>
          <p:nvPr/>
        </p:nvGrpSpPr>
        <p:grpSpPr bwMode="auto">
          <a:xfrm>
            <a:off x="2476500" y="2765425"/>
            <a:ext cx="2667000" cy="1293813"/>
            <a:chOff x="1920" y="720"/>
            <a:chExt cx="1920" cy="816"/>
          </a:xfrm>
        </p:grpSpPr>
        <p:grpSp>
          <p:nvGrpSpPr>
            <p:cNvPr id="15373" name="Group 45"/>
            <p:cNvGrpSpPr>
              <a:grpSpLocks/>
            </p:cNvGrpSpPr>
            <p:nvPr/>
          </p:nvGrpSpPr>
          <p:grpSpPr bwMode="auto">
            <a:xfrm>
              <a:off x="2064" y="720"/>
              <a:ext cx="1776" cy="816"/>
              <a:chOff x="2112" y="2760"/>
              <a:chExt cx="1776" cy="816"/>
            </a:xfrm>
          </p:grpSpPr>
          <p:sp>
            <p:nvSpPr>
              <p:cNvPr id="15375" name="Text Box 46"/>
              <p:cNvSpPr txBox="1">
                <a:spLocks noChangeArrowheads="1"/>
              </p:cNvSpPr>
              <p:nvPr/>
            </p:nvSpPr>
            <p:spPr bwMode="auto">
              <a:xfrm>
                <a:off x="2293" y="2760"/>
                <a:ext cx="1200" cy="40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>
                    <a:solidFill>
                      <a:srgbClr val="3333FF"/>
                    </a:solidFill>
                    <a:latin typeface="Arial" pitchFamily="34" charset="0"/>
                  </a:rPr>
                  <a:t>0</a:t>
                </a:r>
              </a:p>
            </p:txBody>
          </p:sp>
          <p:sp>
            <p:nvSpPr>
              <p:cNvPr id="15376" name="Text Box 47"/>
              <p:cNvSpPr txBox="1">
                <a:spLocks noChangeArrowheads="1"/>
              </p:cNvSpPr>
              <p:nvPr/>
            </p:nvSpPr>
            <p:spPr bwMode="auto">
              <a:xfrm>
                <a:off x="2112" y="3168"/>
                <a:ext cx="1776" cy="40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>
                    <a:solidFill>
                      <a:srgbClr val="3333FF"/>
                    </a:solidFill>
                    <a:latin typeface="Arial" pitchFamily="34" charset="0"/>
                  </a:rPr>
                  <a:t> 10</a:t>
                </a:r>
              </a:p>
            </p:txBody>
          </p:sp>
          <p:sp>
            <p:nvSpPr>
              <p:cNvPr id="15377" name="Line 48"/>
              <p:cNvSpPr>
                <a:spLocks noChangeShapeType="1"/>
              </p:cNvSpPr>
              <p:nvPr/>
            </p:nvSpPr>
            <p:spPr bwMode="auto">
              <a:xfrm>
                <a:off x="2196" y="3168"/>
                <a:ext cx="67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4" name="Text Box 49"/>
            <p:cNvSpPr txBox="1">
              <a:spLocks noChangeArrowheads="1"/>
            </p:cNvSpPr>
            <p:nvPr/>
          </p:nvSpPr>
          <p:spPr bwMode="auto">
            <a:xfrm>
              <a:off x="1920" y="912"/>
              <a:ext cx="1920" cy="4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3333FF"/>
                  </a:solidFill>
                  <a:latin typeface="Arial" pitchFamily="34" charset="0"/>
                </a:rPr>
                <a:t>7         = 7,0</a:t>
              </a:r>
              <a:r>
                <a:rPr lang="en-US" sz="3600">
                  <a:solidFill>
                    <a:srgbClr val="FF3300"/>
                  </a:solidFill>
                  <a:latin typeface="Arial" pitchFamily="34" charset="0"/>
                </a:rPr>
                <a:t>   </a:t>
              </a:r>
            </a:p>
          </p:txBody>
        </p:sp>
      </p:grpSp>
      <p:sp>
        <p:nvSpPr>
          <p:cNvPr id="15369" name="Line 50"/>
          <p:cNvSpPr>
            <a:spLocks noChangeShapeType="1"/>
          </p:cNvSpPr>
          <p:nvPr/>
        </p:nvSpPr>
        <p:spPr bwMode="auto">
          <a:xfrm>
            <a:off x="2819400" y="3505200"/>
            <a:ext cx="914400" cy="0"/>
          </a:xfrm>
          <a:prstGeom prst="line">
            <a:avLst/>
          </a:prstGeom>
          <a:noFill/>
          <a:ln w="28575" cap="sq">
            <a:solidFill>
              <a:srgbClr val="3333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2564" name="Text Box 52"/>
          <p:cNvSpPr txBox="1">
            <a:spLocks noChangeArrowheads="1"/>
          </p:cNvSpPr>
          <p:nvPr/>
        </p:nvSpPr>
        <p:spPr bwMode="auto">
          <a:xfrm>
            <a:off x="419100" y="4000500"/>
            <a:ext cx="6172200" cy="9540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pitchFamily="34" charset="0"/>
              </a:rPr>
              <a:t>* 7,0 gọi là số thập phân </a:t>
            </a:r>
            <a:r>
              <a:rPr lang="vi-VN" sz="2800" b="1">
                <a:solidFill>
                  <a:srgbClr val="FF3300"/>
                </a:solidFill>
                <a:latin typeface="Arial" pitchFamily="34" charset="0"/>
              </a:rPr>
              <a:t>đ</a:t>
            </a:r>
            <a:r>
              <a:rPr lang="en-US" sz="2800" b="1">
                <a:solidFill>
                  <a:srgbClr val="FF3300"/>
                </a:solidFill>
                <a:latin typeface="Arial" pitchFamily="34" charset="0"/>
              </a:rPr>
              <a:t>ặc biệt</a:t>
            </a:r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 vì có phần thập phân là 0</a:t>
            </a:r>
          </a:p>
        </p:txBody>
      </p:sp>
      <p:sp>
        <p:nvSpPr>
          <p:cNvPr id="15371" name="Text Box 53"/>
          <p:cNvSpPr txBox="1">
            <a:spLocks noChangeArrowheads="1"/>
          </p:cNvSpPr>
          <p:nvPr/>
        </p:nvSpPr>
        <p:spPr bwMode="auto">
          <a:xfrm>
            <a:off x="2362200" y="0"/>
            <a:ext cx="2819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>
                <a:solidFill>
                  <a:srgbClr val="FF3399"/>
                </a:solidFill>
                <a:latin typeface="Arial" pitchFamily="34" charset="0"/>
              </a:rPr>
              <a:t>Trò ch</a:t>
            </a:r>
            <a:r>
              <a:rPr lang="vi-VN" sz="4800">
                <a:solidFill>
                  <a:srgbClr val="FF3399"/>
                </a:solidFill>
                <a:latin typeface="Arial" pitchFamily="34" charset="0"/>
              </a:rPr>
              <a:t>ơ</a:t>
            </a:r>
            <a:r>
              <a:rPr lang="en-US" sz="4800">
                <a:solidFill>
                  <a:srgbClr val="FF3399"/>
                </a:solidFill>
                <a:latin typeface="Arial" pitchFamily="34" charset="0"/>
              </a:rPr>
              <a:t>i </a:t>
            </a:r>
          </a:p>
        </p:txBody>
      </p:sp>
      <p:sp>
        <p:nvSpPr>
          <p:cNvPr id="15372" name="WordArt 54"/>
          <p:cNvSpPr>
            <a:spLocks noChangeArrowheads="1" noChangeShapeType="1" noTextEdit="1"/>
          </p:cNvSpPr>
          <p:nvPr/>
        </p:nvSpPr>
        <p:spPr bwMode="auto">
          <a:xfrm>
            <a:off x="1219200" y="609600"/>
            <a:ext cx="4953000" cy="1295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AI NHANH - AI ĐÚNG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9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2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2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2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2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8" descr="hoathinh12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91000"/>
            <a:ext cx="2743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387" name="Group 13"/>
          <p:cNvGrpSpPr>
            <a:grpSpLocks/>
          </p:cNvGrpSpPr>
          <p:nvPr/>
        </p:nvGrpSpPr>
        <p:grpSpPr bwMode="auto">
          <a:xfrm>
            <a:off x="1600200" y="2667000"/>
            <a:ext cx="6705600" cy="2133600"/>
            <a:chOff x="1536" y="144"/>
            <a:chExt cx="4224" cy="1344"/>
          </a:xfrm>
        </p:grpSpPr>
        <p:sp>
          <p:nvSpPr>
            <p:cNvPr id="16391" name="AutoShape 10"/>
            <p:cNvSpPr>
              <a:spLocks noChangeArrowheads="1"/>
            </p:cNvSpPr>
            <p:nvPr/>
          </p:nvSpPr>
          <p:spPr bwMode="auto">
            <a:xfrm>
              <a:off x="1536" y="144"/>
              <a:ext cx="4224" cy="1344"/>
            </a:xfrm>
            <a:prstGeom prst="wedgeEllipseCallout">
              <a:avLst>
                <a:gd name="adj1" fmla="val -49644"/>
                <a:gd name="adj2" fmla="val 69644"/>
              </a:avLst>
            </a:prstGeom>
            <a:solidFill>
              <a:schemeClr val="folHlink"/>
            </a:solidFill>
            <a:ln w="12700" cap="sq">
              <a:solidFill>
                <a:srgbClr val="FFCCCC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/>
              <a:endParaRPr lang="en-US">
                <a:latin typeface="Arial" pitchFamily="34" charset="0"/>
              </a:endParaRPr>
            </a:p>
          </p:txBody>
        </p:sp>
        <p:sp>
          <p:nvSpPr>
            <p:cNvPr id="16392" name="Text Box 11"/>
            <p:cNvSpPr txBox="1">
              <a:spLocks noChangeArrowheads="1"/>
            </p:cNvSpPr>
            <p:nvPr/>
          </p:nvSpPr>
          <p:spPr bwMode="auto">
            <a:xfrm>
              <a:off x="2016" y="344"/>
              <a:ext cx="3648" cy="10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FF3300"/>
                  </a:solidFill>
                  <a:latin typeface="Arial" pitchFamily="34" charset="0"/>
                </a:rPr>
                <a:t>Đố bạn viết số 54 có phải là số thập phân không? Vì sao?</a:t>
              </a:r>
            </a:p>
          </p:txBody>
        </p:sp>
      </p:grpSp>
      <p:pic>
        <p:nvPicPr>
          <p:cNvPr id="16388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5225" y="4114800"/>
            <a:ext cx="19843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 Box 16"/>
          <p:cNvSpPr txBox="1">
            <a:spLocks noChangeArrowheads="1"/>
          </p:cNvSpPr>
          <p:nvPr/>
        </p:nvSpPr>
        <p:spPr bwMode="auto">
          <a:xfrm>
            <a:off x="2362200" y="228600"/>
            <a:ext cx="2819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FF3399"/>
                </a:solidFill>
                <a:latin typeface="Arial" pitchFamily="34" charset="0"/>
              </a:rPr>
              <a:t>Trò ch</a:t>
            </a:r>
            <a:r>
              <a:rPr lang="vi-VN" sz="5400">
                <a:solidFill>
                  <a:srgbClr val="FF3399"/>
                </a:solidFill>
                <a:latin typeface="Arial" pitchFamily="34" charset="0"/>
              </a:rPr>
              <a:t>ơ</a:t>
            </a:r>
            <a:r>
              <a:rPr lang="en-US" sz="5400">
                <a:solidFill>
                  <a:srgbClr val="FF3399"/>
                </a:solidFill>
                <a:latin typeface="Arial" pitchFamily="34" charset="0"/>
              </a:rPr>
              <a:t>i </a:t>
            </a:r>
          </a:p>
        </p:txBody>
      </p:sp>
      <p:sp>
        <p:nvSpPr>
          <p:cNvPr id="16390" name="WordArt 17"/>
          <p:cNvSpPr>
            <a:spLocks noChangeArrowheads="1" noChangeShapeType="1" noTextEdit="1"/>
          </p:cNvSpPr>
          <p:nvPr/>
        </p:nvSpPr>
        <p:spPr bwMode="auto">
          <a:xfrm>
            <a:off x="1219200" y="1066800"/>
            <a:ext cx="4953000" cy="1295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40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AI NHANH - AI ĐÚNG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791200"/>
            <a:ext cx="838200" cy="838200"/>
          </a:xfrm>
          <a:prstGeom prst="actionButtonEnd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pic>
        <p:nvPicPr>
          <p:cNvPr id="17411" name="Picture 6" descr="hoathinh12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133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2514600" y="1371600"/>
            <a:ext cx="58674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204808" name="Text Box 8"/>
          <p:cNvSpPr txBox="1">
            <a:spLocks noChangeArrowheads="1"/>
          </p:cNvSpPr>
          <p:nvPr/>
        </p:nvSpPr>
        <p:spPr bwMode="auto">
          <a:xfrm>
            <a:off x="76200" y="2466975"/>
            <a:ext cx="6248400" cy="17541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800000"/>
                </a:solidFill>
                <a:latin typeface="Arial" pitchFamily="34" charset="0"/>
              </a:rPr>
              <a:t>Đáp án: Số 54 là số thập phân vì có phần thập phân = 0</a:t>
            </a:r>
          </a:p>
        </p:txBody>
      </p:sp>
      <p:sp>
        <p:nvSpPr>
          <p:cNvPr id="204809" name="Text Box 9"/>
          <p:cNvSpPr txBox="1">
            <a:spLocks noChangeArrowheads="1"/>
          </p:cNvSpPr>
          <p:nvPr/>
        </p:nvSpPr>
        <p:spPr bwMode="auto">
          <a:xfrm>
            <a:off x="0" y="4267200"/>
            <a:ext cx="7924800" cy="131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800000"/>
                </a:solidFill>
                <a:latin typeface="Arial" pitchFamily="34" charset="0"/>
              </a:rPr>
              <a:t>Thật là tuyệt vời! Phần th</a:t>
            </a:r>
            <a:r>
              <a:rPr lang="vi-VN" sz="4000" b="1">
                <a:solidFill>
                  <a:srgbClr val="800000"/>
                </a:solidFill>
                <a:latin typeface="Arial" pitchFamily="34" charset="0"/>
              </a:rPr>
              <a:t>ư</a:t>
            </a:r>
            <a:r>
              <a:rPr lang="en-US" sz="4000" b="1">
                <a:solidFill>
                  <a:srgbClr val="800000"/>
                </a:solidFill>
                <a:latin typeface="Arial" pitchFamily="34" charset="0"/>
              </a:rPr>
              <a:t>ởng của bạn là c</a:t>
            </a:r>
            <a:r>
              <a:rPr lang="en-US" sz="4000" b="1">
                <a:solidFill>
                  <a:srgbClr val="800000"/>
                </a:solidFill>
                <a:latin typeface="Times New Roman" pitchFamily="18" charset="0"/>
              </a:rPr>
              <a:t>ô búp bê xinh xắn</a:t>
            </a:r>
          </a:p>
        </p:txBody>
      </p:sp>
      <p:pic>
        <p:nvPicPr>
          <p:cNvPr id="204810" name="Picture 10" descr="0F917B4CD3754ECA9C488848EFED51E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2600" y="3048000"/>
            <a:ext cx="3200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3581400" y="0"/>
            <a:ext cx="2819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CCFF99"/>
                </a:solidFill>
                <a:latin typeface="Arial" pitchFamily="34" charset="0"/>
              </a:rPr>
              <a:t>Trò ch</a:t>
            </a:r>
            <a:r>
              <a:rPr lang="vi-VN" sz="5400">
                <a:solidFill>
                  <a:srgbClr val="CCFF99"/>
                </a:solidFill>
                <a:latin typeface="Arial" pitchFamily="34" charset="0"/>
              </a:rPr>
              <a:t>ơ</a:t>
            </a:r>
            <a:r>
              <a:rPr lang="en-US" sz="5400">
                <a:solidFill>
                  <a:srgbClr val="CCFF99"/>
                </a:solidFill>
                <a:latin typeface="Arial" pitchFamily="34" charset="0"/>
              </a:rPr>
              <a:t>i</a:t>
            </a:r>
            <a:r>
              <a:rPr lang="en-US" sz="5400">
                <a:latin typeface="Arial" pitchFamily="34" charset="0"/>
              </a:rPr>
              <a:t> </a:t>
            </a:r>
          </a:p>
        </p:txBody>
      </p:sp>
      <p:sp>
        <p:nvSpPr>
          <p:cNvPr id="17417" name="WordArt 12"/>
          <p:cNvSpPr>
            <a:spLocks noChangeArrowheads="1" noChangeShapeType="1" noTextEdit="1"/>
          </p:cNvSpPr>
          <p:nvPr/>
        </p:nvSpPr>
        <p:spPr bwMode="auto">
          <a:xfrm>
            <a:off x="2057400" y="914400"/>
            <a:ext cx="4953000" cy="1295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40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AI NHANH - AI ĐÚNG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204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204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8" grpId="0"/>
      <p:bldP spid="20480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1524000" y="2362200"/>
            <a:ext cx="57150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pic>
        <p:nvPicPr>
          <p:cNvPr id="206858" name="Picture 10" descr="186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0"/>
            <a:ext cx="2057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852" name="AutoShape 4" descr="Bouquet"/>
          <p:cNvSpPr>
            <a:spLocks noChangeArrowheads="1"/>
          </p:cNvSpPr>
          <p:nvPr/>
        </p:nvSpPr>
        <p:spPr bwMode="auto">
          <a:xfrm>
            <a:off x="381000" y="2514600"/>
            <a:ext cx="6781800" cy="4038600"/>
          </a:xfrm>
          <a:prstGeom prst="horizontalScroll">
            <a:avLst>
              <a:gd name="adj" fmla="val 12500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just"/>
            <a:endParaRPr lang="en-US" sz="2400" b="1">
              <a:solidFill>
                <a:srgbClr val="3333FF"/>
              </a:solidFill>
              <a:latin typeface="Arial" pitchFamily="34" charset="0"/>
            </a:endParaRPr>
          </a:p>
        </p:txBody>
      </p:sp>
      <p:sp>
        <p:nvSpPr>
          <p:cNvPr id="206859" name="Text Box 11"/>
          <p:cNvSpPr txBox="1">
            <a:spLocks noChangeArrowheads="1"/>
          </p:cNvSpPr>
          <p:nvPr/>
        </p:nvSpPr>
        <p:spPr bwMode="auto">
          <a:xfrm>
            <a:off x="1295400" y="4114800"/>
            <a:ext cx="5562600" cy="1200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660066"/>
                </a:solidFill>
                <a:latin typeface="Arial" pitchFamily="34" charset="0"/>
              </a:rPr>
              <a:t>Nêu ví dụ về số thập phân?</a:t>
            </a:r>
          </a:p>
        </p:txBody>
      </p:sp>
      <p:sp>
        <p:nvSpPr>
          <p:cNvPr id="18438" name="Text Box 14"/>
          <p:cNvSpPr txBox="1">
            <a:spLocks noChangeArrowheads="1"/>
          </p:cNvSpPr>
          <p:nvPr/>
        </p:nvSpPr>
        <p:spPr bwMode="auto">
          <a:xfrm>
            <a:off x="457200" y="228600"/>
            <a:ext cx="2819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FF3399"/>
                </a:solidFill>
                <a:latin typeface="Arial" pitchFamily="34" charset="0"/>
              </a:rPr>
              <a:t>Trò ch</a:t>
            </a:r>
            <a:r>
              <a:rPr lang="vi-VN" sz="5400">
                <a:solidFill>
                  <a:srgbClr val="FF3399"/>
                </a:solidFill>
                <a:latin typeface="Arial" pitchFamily="34" charset="0"/>
              </a:rPr>
              <a:t>ơ</a:t>
            </a:r>
            <a:r>
              <a:rPr lang="en-US" sz="5400">
                <a:solidFill>
                  <a:srgbClr val="FF3399"/>
                </a:solidFill>
                <a:latin typeface="Arial" pitchFamily="34" charset="0"/>
              </a:rPr>
              <a:t>i </a:t>
            </a:r>
          </a:p>
        </p:txBody>
      </p:sp>
      <p:sp>
        <p:nvSpPr>
          <p:cNvPr id="18439" name="WordArt 15"/>
          <p:cNvSpPr>
            <a:spLocks noChangeArrowheads="1" noChangeShapeType="1" noTextEdit="1"/>
          </p:cNvSpPr>
          <p:nvPr/>
        </p:nvSpPr>
        <p:spPr bwMode="auto">
          <a:xfrm>
            <a:off x="1447800" y="685800"/>
            <a:ext cx="4953000" cy="1295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40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AI NHANH - AI ĐÚNG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6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68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6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6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2" grpId="0" animBg="1"/>
      <p:bldP spid="20685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524000" y="1905000"/>
            <a:ext cx="57150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auto">
          <a:xfrm>
            <a:off x="1905000" y="762000"/>
            <a:ext cx="56388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19460" name="AutoShape 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5867400"/>
            <a:ext cx="647700" cy="685800"/>
          </a:xfrm>
          <a:prstGeom prst="actionButtonEnd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>
              <a:latin typeface="Arial" pitchFamily="34" charset="0"/>
            </a:endParaRPr>
          </a:p>
        </p:txBody>
      </p:sp>
      <p:sp>
        <p:nvSpPr>
          <p:cNvPr id="208908" name="Text Box 12"/>
          <p:cNvSpPr txBox="1">
            <a:spLocks noChangeArrowheads="1"/>
          </p:cNvSpPr>
          <p:nvPr/>
        </p:nvSpPr>
        <p:spPr bwMode="auto">
          <a:xfrm>
            <a:off x="457200" y="2159000"/>
            <a:ext cx="7696200" cy="17541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800000"/>
                </a:solidFill>
                <a:latin typeface="Arial" pitchFamily="34" charset="0"/>
              </a:rPr>
              <a:t>Số thập phân cuả bạn </a:t>
            </a:r>
            <a:r>
              <a:rPr lang="vi-VN" sz="3600">
                <a:solidFill>
                  <a:srgbClr val="800000"/>
                </a:solidFill>
                <a:latin typeface="Arial" pitchFamily="34" charset="0"/>
              </a:rPr>
              <a:t>đ</a:t>
            </a:r>
            <a:r>
              <a:rPr lang="en-US" sz="3600">
                <a:solidFill>
                  <a:srgbClr val="800000"/>
                </a:solidFill>
                <a:latin typeface="Arial" pitchFamily="34" charset="0"/>
              </a:rPr>
              <a:t>úng rồi! Phần th</a:t>
            </a:r>
            <a:r>
              <a:rPr lang="vi-VN" sz="3600">
                <a:solidFill>
                  <a:srgbClr val="800000"/>
                </a:solidFill>
                <a:latin typeface="Arial" pitchFamily="34" charset="0"/>
              </a:rPr>
              <a:t>ư</a:t>
            </a:r>
            <a:r>
              <a:rPr lang="en-US" sz="3600">
                <a:solidFill>
                  <a:srgbClr val="800000"/>
                </a:solidFill>
                <a:latin typeface="Arial" pitchFamily="34" charset="0"/>
              </a:rPr>
              <a:t>ởng của bạn là một quyển vở.</a:t>
            </a:r>
          </a:p>
        </p:txBody>
      </p:sp>
      <p:pic>
        <p:nvPicPr>
          <p:cNvPr id="208912" name="Picture 16" descr="Gio 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771900"/>
            <a:ext cx="32004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913" name="Picture 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4838700"/>
            <a:ext cx="2971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Text Box 18"/>
          <p:cNvSpPr txBox="1">
            <a:spLocks noChangeArrowheads="1"/>
          </p:cNvSpPr>
          <p:nvPr/>
        </p:nvSpPr>
        <p:spPr bwMode="auto">
          <a:xfrm>
            <a:off x="2362200" y="0"/>
            <a:ext cx="2819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FF3399"/>
                </a:solidFill>
                <a:latin typeface="Arial" pitchFamily="34" charset="0"/>
              </a:rPr>
              <a:t>Trò ch</a:t>
            </a:r>
            <a:r>
              <a:rPr lang="vi-VN" sz="5400">
                <a:solidFill>
                  <a:srgbClr val="FF3399"/>
                </a:solidFill>
                <a:latin typeface="Arial" pitchFamily="34" charset="0"/>
              </a:rPr>
              <a:t>ơ</a:t>
            </a:r>
            <a:r>
              <a:rPr lang="en-US" sz="5400">
                <a:solidFill>
                  <a:srgbClr val="FF3399"/>
                </a:solidFill>
                <a:latin typeface="Arial" pitchFamily="34" charset="0"/>
              </a:rPr>
              <a:t>i </a:t>
            </a:r>
          </a:p>
        </p:txBody>
      </p:sp>
      <p:sp>
        <p:nvSpPr>
          <p:cNvPr id="19465" name="WordArt 19"/>
          <p:cNvSpPr>
            <a:spLocks noChangeArrowheads="1" noChangeShapeType="1" noTextEdit="1"/>
          </p:cNvSpPr>
          <p:nvPr/>
        </p:nvSpPr>
        <p:spPr bwMode="auto">
          <a:xfrm>
            <a:off x="2057400" y="609600"/>
            <a:ext cx="4953000" cy="1295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40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AI NHANH - AI ĐÚNG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8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8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20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08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3" name="Text Box 5"/>
          <p:cNvSpPr txBox="1">
            <a:spLocks noChangeArrowheads="1"/>
          </p:cNvSpPr>
          <p:nvPr/>
        </p:nvSpPr>
        <p:spPr bwMode="auto">
          <a:xfrm>
            <a:off x="0" y="9906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Arial" pitchFamily="34" charset="0"/>
              </a:rPr>
              <a:t>        Khái niệm số thập phân </a:t>
            </a:r>
            <a:r>
              <a:rPr lang="en-US" sz="2000" b="1">
                <a:solidFill>
                  <a:srgbClr val="6600CC"/>
                </a:solidFill>
                <a:latin typeface="Arial" pitchFamily="34" charset="0"/>
              </a:rPr>
              <a:t>(tiếp theo)</a:t>
            </a:r>
          </a:p>
        </p:txBody>
      </p:sp>
      <p:graphicFrame>
        <p:nvGraphicFramePr>
          <p:cNvPr id="242896" name="Group 208"/>
          <p:cNvGraphicFramePr>
            <a:graphicFrameLocks noGrp="1"/>
          </p:cNvGraphicFramePr>
          <p:nvPr/>
        </p:nvGraphicFramePr>
        <p:xfrm>
          <a:off x="76200" y="1676400"/>
          <a:ext cx="3200400" cy="3505200"/>
        </p:xfrm>
        <a:graphic>
          <a:graphicData uri="http://schemas.openxmlformats.org/drawingml/2006/table">
            <a:tbl>
              <a:tblPr/>
              <a:tblGrid>
                <a:gridCol w="800100"/>
                <a:gridCol w="800100"/>
                <a:gridCol w="800100"/>
                <a:gridCol w="800100"/>
              </a:tblGrid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.VnTime" pitchFamily="34" charset="0"/>
                        </a:rPr>
                        <a:t> 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.VnTime" pitchFamily="34" charset="0"/>
                        </a:rPr>
                        <a:t> dm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.VnTime" pitchFamily="34" charset="0"/>
                        </a:rPr>
                        <a:t> 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.VnTime" pitchFamily="34" charset="0"/>
                        </a:rPr>
                        <a:t>mm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7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2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9966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pitchFamily="34" charset="0"/>
              </a:rPr>
              <a:t>Môn : Toán</a:t>
            </a:r>
          </a:p>
        </p:txBody>
      </p:sp>
      <p:sp>
        <p:nvSpPr>
          <p:cNvPr id="242722" name="Text Box 34"/>
          <p:cNvSpPr txBox="1">
            <a:spLocks noChangeArrowheads="1"/>
          </p:cNvSpPr>
          <p:nvPr/>
        </p:nvSpPr>
        <p:spPr bwMode="auto">
          <a:xfrm>
            <a:off x="152400" y="2563813"/>
            <a:ext cx="639763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242723" name="Text Box 35"/>
          <p:cNvSpPr txBox="1">
            <a:spLocks noChangeArrowheads="1"/>
          </p:cNvSpPr>
          <p:nvPr/>
        </p:nvSpPr>
        <p:spPr bwMode="auto">
          <a:xfrm>
            <a:off x="914400" y="2563813"/>
            <a:ext cx="639763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242724" name="Text Box 36"/>
          <p:cNvSpPr txBox="1">
            <a:spLocks noChangeArrowheads="1"/>
          </p:cNvSpPr>
          <p:nvPr/>
        </p:nvSpPr>
        <p:spPr bwMode="auto">
          <a:xfrm>
            <a:off x="1066800" y="4316413"/>
            <a:ext cx="639763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242725" name="Text Box 37"/>
          <p:cNvSpPr txBox="1">
            <a:spLocks noChangeArrowheads="1"/>
          </p:cNvSpPr>
          <p:nvPr/>
        </p:nvSpPr>
        <p:spPr bwMode="auto">
          <a:xfrm>
            <a:off x="304800" y="4316413"/>
            <a:ext cx="639763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0</a:t>
            </a:r>
          </a:p>
        </p:txBody>
      </p:sp>
      <p:sp>
        <p:nvSpPr>
          <p:cNvPr id="242726" name="Text Box 38"/>
          <p:cNvSpPr txBox="1">
            <a:spLocks noChangeArrowheads="1"/>
          </p:cNvSpPr>
          <p:nvPr/>
        </p:nvSpPr>
        <p:spPr bwMode="auto">
          <a:xfrm>
            <a:off x="304800" y="3402013"/>
            <a:ext cx="639763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242727" name="Text Box 39"/>
          <p:cNvSpPr txBox="1">
            <a:spLocks noChangeArrowheads="1"/>
          </p:cNvSpPr>
          <p:nvPr/>
        </p:nvSpPr>
        <p:spPr bwMode="auto">
          <a:xfrm>
            <a:off x="1066800" y="3402013"/>
            <a:ext cx="639763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42728" name="Text Box 40"/>
          <p:cNvSpPr txBox="1">
            <a:spLocks noChangeArrowheads="1"/>
          </p:cNvSpPr>
          <p:nvPr/>
        </p:nvSpPr>
        <p:spPr bwMode="auto">
          <a:xfrm>
            <a:off x="2438400" y="4346575"/>
            <a:ext cx="639763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42729" name="Text Box 41"/>
          <p:cNvSpPr txBox="1">
            <a:spLocks noChangeArrowheads="1"/>
          </p:cNvSpPr>
          <p:nvPr/>
        </p:nvSpPr>
        <p:spPr bwMode="auto">
          <a:xfrm>
            <a:off x="1676400" y="4316413"/>
            <a:ext cx="639763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242730" name="Text Box 42"/>
          <p:cNvSpPr txBox="1">
            <a:spLocks noChangeArrowheads="1"/>
          </p:cNvSpPr>
          <p:nvPr/>
        </p:nvSpPr>
        <p:spPr bwMode="auto">
          <a:xfrm>
            <a:off x="1752600" y="3402013"/>
            <a:ext cx="639763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242731" name="Rectangle 43"/>
          <p:cNvSpPr>
            <a:spLocks noChangeArrowheads="1"/>
          </p:cNvSpPr>
          <p:nvPr/>
        </p:nvSpPr>
        <p:spPr bwMode="auto">
          <a:xfrm>
            <a:off x="3200400" y="1905000"/>
            <a:ext cx="2209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solidFill>
                  <a:srgbClr val="CC00FF"/>
                </a:solidFill>
                <a:latin typeface="Arial" pitchFamily="34" charset="0"/>
              </a:rPr>
              <a:t>* 2m 7 dm hay</a:t>
            </a:r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42733" name="Rectangle 45"/>
          <p:cNvSpPr>
            <a:spLocks noChangeArrowheads="1"/>
          </p:cNvSpPr>
          <p:nvPr/>
        </p:nvSpPr>
        <p:spPr bwMode="auto">
          <a:xfrm>
            <a:off x="6172200" y="2209800"/>
            <a:ext cx="274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vi-VN" sz="2400">
                <a:solidFill>
                  <a:srgbClr val="CC00FF"/>
                </a:solidFill>
                <a:latin typeface="Arial" pitchFamily="34" charset="0"/>
              </a:rPr>
              <a:t>đư</a:t>
            </a:r>
            <a:r>
              <a:rPr lang="en-US" sz="2400">
                <a:solidFill>
                  <a:srgbClr val="CC00FF"/>
                </a:solidFill>
                <a:latin typeface="Arial" pitchFamily="34" charset="0"/>
              </a:rPr>
              <a:t>ợc viết thành 2,7 m;</a:t>
            </a:r>
          </a:p>
          <a:p>
            <a:pPr algn="ctr" eaLnBrk="1" hangingPunct="1"/>
            <a:endParaRPr lang="en-US" sz="2400">
              <a:solidFill>
                <a:srgbClr val="CC00FF"/>
              </a:solidFill>
              <a:latin typeface="Arial" pitchFamily="34" charset="0"/>
            </a:endParaRPr>
          </a:p>
        </p:txBody>
      </p:sp>
      <p:graphicFrame>
        <p:nvGraphicFramePr>
          <p:cNvPr id="242735" name="Object 47"/>
          <p:cNvGraphicFramePr>
            <a:graphicFrameLocks noChangeAspect="1"/>
          </p:cNvGraphicFramePr>
          <p:nvPr/>
        </p:nvGraphicFramePr>
        <p:xfrm>
          <a:off x="5257800" y="1981200"/>
          <a:ext cx="758825" cy="774700"/>
        </p:xfrm>
        <a:graphic>
          <a:graphicData uri="http://schemas.openxmlformats.org/presentationml/2006/ole">
            <p:oleObj spid="_x0000_s2050" name="Equation" r:id="rId3" imgW="431613" imgH="393529" progId="Equation.3">
              <p:embed/>
            </p:oleObj>
          </a:graphicData>
        </a:graphic>
      </p:graphicFrame>
      <p:sp>
        <p:nvSpPr>
          <p:cNvPr id="242736" name="Rectangle 48"/>
          <p:cNvSpPr>
            <a:spLocks noChangeArrowheads="1"/>
          </p:cNvSpPr>
          <p:nvPr/>
        </p:nvSpPr>
        <p:spPr bwMode="auto">
          <a:xfrm>
            <a:off x="3581400" y="2819400"/>
            <a:ext cx="495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solidFill>
                  <a:srgbClr val="CC00FF"/>
                </a:solidFill>
                <a:latin typeface="Arial" pitchFamily="34" charset="0"/>
              </a:rPr>
              <a:t>2,7 m </a:t>
            </a:r>
            <a:r>
              <a:rPr lang="vi-VN" sz="2400">
                <a:solidFill>
                  <a:srgbClr val="CC00FF"/>
                </a:solidFill>
                <a:latin typeface="Arial" pitchFamily="34" charset="0"/>
              </a:rPr>
              <a:t>đ</a:t>
            </a:r>
            <a:r>
              <a:rPr lang="en-US" sz="2400">
                <a:solidFill>
                  <a:srgbClr val="CC00FF"/>
                </a:solidFill>
                <a:latin typeface="Arial" pitchFamily="34" charset="0"/>
              </a:rPr>
              <a:t>ọc là: </a:t>
            </a:r>
            <a:r>
              <a:rPr lang="en-US" sz="2400" i="1">
                <a:solidFill>
                  <a:srgbClr val="CC0000"/>
                </a:solidFill>
                <a:latin typeface="Arial" pitchFamily="34" charset="0"/>
              </a:rPr>
              <a:t>hai phẩy bảy mét.</a:t>
            </a:r>
          </a:p>
        </p:txBody>
      </p:sp>
      <p:sp>
        <p:nvSpPr>
          <p:cNvPr id="242737" name="Rectangle 49"/>
          <p:cNvSpPr>
            <a:spLocks noChangeArrowheads="1"/>
          </p:cNvSpPr>
          <p:nvPr/>
        </p:nvSpPr>
        <p:spPr bwMode="auto">
          <a:xfrm>
            <a:off x="3124200" y="3200400"/>
            <a:ext cx="2209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solidFill>
                  <a:srgbClr val="CC00FF"/>
                </a:solidFill>
                <a:latin typeface="Arial" pitchFamily="34" charset="0"/>
              </a:rPr>
              <a:t>* 8m 56cm hay</a:t>
            </a:r>
          </a:p>
        </p:txBody>
      </p:sp>
      <p:sp>
        <p:nvSpPr>
          <p:cNvPr id="242738" name="Rectangle 50"/>
          <p:cNvSpPr>
            <a:spLocks noChangeArrowheads="1"/>
          </p:cNvSpPr>
          <p:nvPr/>
        </p:nvSpPr>
        <p:spPr bwMode="auto">
          <a:xfrm>
            <a:off x="6172200" y="34290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vi-VN" sz="2400">
                <a:solidFill>
                  <a:srgbClr val="CC00FF"/>
                </a:solidFill>
                <a:latin typeface="Arial" pitchFamily="34" charset="0"/>
              </a:rPr>
              <a:t>đư</a:t>
            </a:r>
            <a:r>
              <a:rPr lang="en-US" sz="2400">
                <a:solidFill>
                  <a:srgbClr val="CC00FF"/>
                </a:solidFill>
                <a:latin typeface="Arial" pitchFamily="34" charset="0"/>
              </a:rPr>
              <a:t>ợc viết thành 8,56 m;</a:t>
            </a:r>
          </a:p>
        </p:txBody>
      </p:sp>
      <p:graphicFrame>
        <p:nvGraphicFramePr>
          <p:cNvPr id="242739" name="Object 51"/>
          <p:cNvGraphicFramePr>
            <a:graphicFrameLocks noChangeAspect="1"/>
          </p:cNvGraphicFramePr>
          <p:nvPr/>
        </p:nvGraphicFramePr>
        <p:xfrm>
          <a:off x="5181600" y="3276600"/>
          <a:ext cx="869950" cy="774700"/>
        </p:xfrm>
        <a:graphic>
          <a:graphicData uri="http://schemas.openxmlformats.org/presentationml/2006/ole">
            <p:oleObj spid="_x0000_s2051" name="Equation" r:id="rId4" imgW="495085" imgH="393529" progId="Equation.3">
              <p:embed/>
            </p:oleObj>
          </a:graphicData>
        </a:graphic>
      </p:graphicFrame>
      <p:sp>
        <p:nvSpPr>
          <p:cNvPr id="242740" name="Rectangle 52"/>
          <p:cNvSpPr>
            <a:spLocks noChangeArrowheads="1"/>
          </p:cNvSpPr>
          <p:nvPr/>
        </p:nvSpPr>
        <p:spPr bwMode="auto">
          <a:xfrm>
            <a:off x="3733800" y="4038600"/>
            <a:ext cx="495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solidFill>
                  <a:srgbClr val="CC00FF"/>
                </a:solidFill>
                <a:latin typeface="Arial" pitchFamily="34" charset="0"/>
              </a:rPr>
              <a:t>8,56 m </a:t>
            </a:r>
            <a:r>
              <a:rPr lang="vi-VN" sz="2400">
                <a:solidFill>
                  <a:srgbClr val="CC00FF"/>
                </a:solidFill>
                <a:latin typeface="Arial" pitchFamily="34" charset="0"/>
              </a:rPr>
              <a:t>đ</a:t>
            </a:r>
            <a:r>
              <a:rPr lang="en-US" sz="2400">
                <a:solidFill>
                  <a:srgbClr val="CC00FF"/>
                </a:solidFill>
                <a:latin typeface="Arial" pitchFamily="34" charset="0"/>
              </a:rPr>
              <a:t>ọc là: </a:t>
            </a:r>
            <a:r>
              <a:rPr lang="en-US" sz="2400" i="1">
                <a:solidFill>
                  <a:srgbClr val="CC0000"/>
                </a:solidFill>
                <a:latin typeface="Arial" pitchFamily="34" charset="0"/>
              </a:rPr>
              <a:t>tám phẩy n</a:t>
            </a:r>
            <a:r>
              <a:rPr lang="vi-VN" sz="2400" i="1">
                <a:solidFill>
                  <a:srgbClr val="CC0000"/>
                </a:solidFill>
                <a:latin typeface="Arial" pitchFamily="34" charset="0"/>
              </a:rPr>
              <a:t>ă</a:t>
            </a:r>
            <a:r>
              <a:rPr lang="en-US" sz="2400" i="1">
                <a:solidFill>
                  <a:srgbClr val="CC0000"/>
                </a:solidFill>
                <a:latin typeface="Arial" pitchFamily="34" charset="0"/>
              </a:rPr>
              <a:t>m sáu mét.</a:t>
            </a:r>
          </a:p>
        </p:txBody>
      </p:sp>
      <p:sp>
        <p:nvSpPr>
          <p:cNvPr id="242741" name="Rectangle 53"/>
          <p:cNvSpPr>
            <a:spLocks noChangeArrowheads="1"/>
          </p:cNvSpPr>
          <p:nvPr/>
        </p:nvSpPr>
        <p:spPr bwMode="auto">
          <a:xfrm>
            <a:off x="3276600" y="4572000"/>
            <a:ext cx="3124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solidFill>
                  <a:srgbClr val="CC00FF"/>
                </a:solidFill>
                <a:latin typeface="Arial" pitchFamily="34" charset="0"/>
              </a:rPr>
              <a:t>* 0m 195mm hay 0m và</a:t>
            </a:r>
          </a:p>
        </p:txBody>
      </p:sp>
      <p:graphicFrame>
        <p:nvGraphicFramePr>
          <p:cNvPr id="242742" name="Object 54"/>
          <p:cNvGraphicFramePr>
            <a:graphicFrameLocks noChangeAspect="1"/>
          </p:cNvGraphicFramePr>
          <p:nvPr/>
        </p:nvGraphicFramePr>
        <p:xfrm>
          <a:off x="6477000" y="4648200"/>
          <a:ext cx="869950" cy="774700"/>
        </p:xfrm>
        <a:graphic>
          <a:graphicData uri="http://schemas.openxmlformats.org/presentationml/2006/ole">
            <p:oleObj spid="_x0000_s2052" name="Equation" r:id="rId5" imgW="495085" imgH="393529" progId="Equation.3">
              <p:embed/>
            </p:oleObj>
          </a:graphicData>
        </a:graphic>
      </p:graphicFrame>
      <p:sp>
        <p:nvSpPr>
          <p:cNvPr id="242743" name="Rectangle 55"/>
          <p:cNvSpPr>
            <a:spLocks noChangeArrowheads="1"/>
          </p:cNvSpPr>
          <p:nvPr/>
        </p:nvSpPr>
        <p:spPr bwMode="auto">
          <a:xfrm>
            <a:off x="1295400" y="53340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solidFill>
                  <a:srgbClr val="CC00FF"/>
                </a:solidFill>
                <a:latin typeface="Arial" pitchFamily="34" charset="0"/>
              </a:rPr>
              <a:t>0,195 m </a:t>
            </a:r>
            <a:r>
              <a:rPr lang="vi-VN" sz="2400">
                <a:solidFill>
                  <a:srgbClr val="CC00FF"/>
                </a:solidFill>
                <a:latin typeface="Arial" pitchFamily="34" charset="0"/>
              </a:rPr>
              <a:t>đ</a:t>
            </a:r>
            <a:r>
              <a:rPr lang="en-US" sz="2400">
                <a:solidFill>
                  <a:srgbClr val="CC00FF"/>
                </a:solidFill>
                <a:latin typeface="Arial" pitchFamily="34" charset="0"/>
              </a:rPr>
              <a:t>ọc là: </a:t>
            </a:r>
            <a:r>
              <a:rPr lang="en-US" sz="2400" i="1">
                <a:solidFill>
                  <a:srgbClr val="CC0000"/>
                </a:solidFill>
                <a:latin typeface="Arial" pitchFamily="34" charset="0"/>
              </a:rPr>
              <a:t>không phẩy một tr</a:t>
            </a:r>
            <a:r>
              <a:rPr lang="vi-VN" sz="2400" i="1">
                <a:solidFill>
                  <a:srgbClr val="CC0000"/>
                </a:solidFill>
                <a:latin typeface="Arial" pitchFamily="34" charset="0"/>
              </a:rPr>
              <a:t>ă</a:t>
            </a:r>
            <a:r>
              <a:rPr lang="en-US" sz="2400" i="1">
                <a:solidFill>
                  <a:srgbClr val="CC0000"/>
                </a:solidFill>
                <a:latin typeface="Arial" pitchFamily="34" charset="0"/>
              </a:rPr>
              <a:t>m chín m</a:t>
            </a:r>
            <a:r>
              <a:rPr lang="vi-VN" sz="2400" i="1">
                <a:solidFill>
                  <a:srgbClr val="CC0000"/>
                </a:solidFill>
                <a:latin typeface="Arial" pitchFamily="34" charset="0"/>
              </a:rPr>
              <a:t>ươ</a:t>
            </a:r>
            <a:r>
              <a:rPr lang="en-US" sz="2400" i="1">
                <a:solidFill>
                  <a:srgbClr val="CC0000"/>
                </a:solidFill>
                <a:latin typeface="Arial" pitchFamily="34" charset="0"/>
              </a:rPr>
              <a:t>i l</a:t>
            </a:r>
            <a:r>
              <a:rPr lang="vi-VN" sz="2400" i="1">
                <a:solidFill>
                  <a:srgbClr val="CC0000"/>
                </a:solidFill>
                <a:latin typeface="Arial" pitchFamily="34" charset="0"/>
              </a:rPr>
              <a:t>ă</a:t>
            </a:r>
            <a:r>
              <a:rPr lang="en-US" sz="2400" i="1">
                <a:solidFill>
                  <a:srgbClr val="CC0000"/>
                </a:solidFill>
                <a:latin typeface="Arial" pitchFamily="34" charset="0"/>
              </a:rPr>
              <a:t>m mét.</a:t>
            </a:r>
          </a:p>
        </p:txBody>
      </p:sp>
      <p:sp>
        <p:nvSpPr>
          <p:cNvPr id="242744" name="Rectangle 56"/>
          <p:cNvSpPr>
            <a:spLocks noChangeArrowheads="1"/>
          </p:cNvSpPr>
          <p:nvPr/>
        </p:nvSpPr>
        <p:spPr bwMode="auto">
          <a:xfrm>
            <a:off x="914400" y="5867400"/>
            <a:ext cx="7620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rgbClr val="0000FF"/>
                </a:solidFill>
                <a:latin typeface="Arial" pitchFamily="34" charset="0"/>
              </a:rPr>
              <a:t>Các số : 2,7 ; 8,56 ; 0,195 cũng là số thập phân.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75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2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2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2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2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2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2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2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3" grpId="0" autoUpdateAnimBg="0"/>
      <p:bldP spid="242722" grpId="0" autoUpdateAnimBg="0"/>
      <p:bldP spid="242723" grpId="0" autoUpdateAnimBg="0"/>
      <p:bldP spid="242724" grpId="0" autoUpdateAnimBg="0"/>
      <p:bldP spid="242725" grpId="0" autoUpdateAnimBg="0"/>
      <p:bldP spid="242726" grpId="0" autoUpdateAnimBg="0"/>
      <p:bldP spid="242727" grpId="0" autoUpdateAnimBg="0"/>
      <p:bldP spid="242728" grpId="0" autoUpdateAnimBg="0"/>
      <p:bldP spid="242729" grpId="0" autoUpdateAnimBg="0"/>
      <p:bldP spid="242730" grpId="0" autoUpdateAnimBg="0"/>
      <p:bldP spid="242731" grpId="0" autoUpdateAnimBg="0"/>
      <p:bldP spid="242733" grpId="0" autoUpdateAnimBg="0"/>
      <p:bldP spid="242736" grpId="0" autoUpdateAnimBg="0"/>
      <p:bldP spid="242737" grpId="0" autoUpdateAnimBg="0"/>
      <p:bldP spid="242738" grpId="0" autoUpdateAnimBg="0"/>
      <p:bldP spid="242740" grpId="0" autoUpdateAnimBg="0"/>
      <p:bldP spid="242741" grpId="0" autoUpdateAnimBg="0"/>
      <p:bldP spid="242743" grpId="0" autoUpdateAnimBg="0"/>
      <p:bldP spid="24274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57" name="Text Box 33"/>
          <p:cNvSpPr txBox="1">
            <a:spLocks noChangeArrowheads="1"/>
          </p:cNvSpPr>
          <p:nvPr/>
        </p:nvSpPr>
        <p:spPr bwMode="auto">
          <a:xfrm>
            <a:off x="609600" y="2362200"/>
            <a:ext cx="60198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663300"/>
                </a:solidFill>
                <a:latin typeface="Arial" pitchFamily="34" charset="0"/>
              </a:rPr>
              <a:t>b, Cấu tạo của số thập phân:</a:t>
            </a:r>
          </a:p>
        </p:txBody>
      </p:sp>
      <p:sp>
        <p:nvSpPr>
          <p:cNvPr id="180269" name="Text Box 45"/>
          <p:cNvSpPr txBox="1">
            <a:spLocks noChangeArrowheads="1"/>
          </p:cNvSpPr>
          <p:nvPr/>
        </p:nvSpPr>
        <p:spPr bwMode="auto">
          <a:xfrm>
            <a:off x="2990850" y="3400425"/>
            <a:ext cx="4724400" cy="9239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solidFill>
                  <a:srgbClr val="0000FF"/>
                </a:solidFill>
                <a:latin typeface="Arial" pitchFamily="34" charset="0"/>
              </a:rPr>
              <a:t>8 , 56</a:t>
            </a:r>
          </a:p>
        </p:txBody>
      </p:sp>
      <p:sp>
        <p:nvSpPr>
          <p:cNvPr id="180270" name="AutoShape 46"/>
          <p:cNvSpPr>
            <a:spLocks/>
          </p:cNvSpPr>
          <p:nvPr/>
        </p:nvSpPr>
        <p:spPr bwMode="auto">
          <a:xfrm rot="5400000">
            <a:off x="4343400" y="3886200"/>
            <a:ext cx="228600" cy="838200"/>
          </a:xfrm>
          <a:prstGeom prst="rightBrace">
            <a:avLst>
              <a:gd name="adj1" fmla="val 30556"/>
              <a:gd name="adj2" fmla="val 49995"/>
            </a:avLst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1600">
              <a:latin typeface="Arial" pitchFamily="34" charset="0"/>
            </a:endParaRPr>
          </a:p>
        </p:txBody>
      </p:sp>
      <p:sp>
        <p:nvSpPr>
          <p:cNvPr id="180271" name="AutoShape 47"/>
          <p:cNvSpPr>
            <a:spLocks/>
          </p:cNvSpPr>
          <p:nvPr/>
        </p:nvSpPr>
        <p:spPr bwMode="auto">
          <a:xfrm rot="5400000">
            <a:off x="3228975" y="3990975"/>
            <a:ext cx="152400" cy="704850"/>
          </a:xfrm>
          <a:prstGeom prst="rightBrace">
            <a:avLst>
              <a:gd name="adj1" fmla="val 38542"/>
              <a:gd name="adj2" fmla="val 50000"/>
            </a:avLst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rot="10800000" vert="eaVert" wrap="none" anchor="ctr"/>
          <a:lstStyle/>
          <a:p>
            <a:pPr algn="ctr"/>
            <a:endParaRPr lang="en-US" sz="1600">
              <a:solidFill>
                <a:srgbClr val="FF66CC"/>
              </a:solidFill>
              <a:latin typeface="Arial" pitchFamily="34" charset="0"/>
            </a:endParaRPr>
          </a:p>
        </p:txBody>
      </p:sp>
      <p:sp>
        <p:nvSpPr>
          <p:cNvPr id="180272" name="Text Box 48"/>
          <p:cNvSpPr txBox="1">
            <a:spLocks noChangeArrowheads="1"/>
          </p:cNvSpPr>
          <p:nvPr/>
        </p:nvSpPr>
        <p:spPr bwMode="auto">
          <a:xfrm>
            <a:off x="1219200" y="4772025"/>
            <a:ext cx="3352800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660033"/>
                </a:solidFill>
                <a:latin typeface="Arial" pitchFamily="34" charset="0"/>
              </a:rPr>
              <a:t>phần nguyên</a:t>
            </a:r>
          </a:p>
        </p:txBody>
      </p:sp>
      <p:sp>
        <p:nvSpPr>
          <p:cNvPr id="180273" name="Text Box 49"/>
          <p:cNvSpPr txBox="1">
            <a:spLocks noChangeArrowheads="1"/>
          </p:cNvSpPr>
          <p:nvPr/>
        </p:nvSpPr>
        <p:spPr bwMode="auto">
          <a:xfrm>
            <a:off x="4572000" y="4787900"/>
            <a:ext cx="4572000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660033"/>
                </a:solidFill>
                <a:latin typeface="Arial" pitchFamily="34" charset="0"/>
              </a:rPr>
              <a:t>phần thập phân</a:t>
            </a:r>
          </a:p>
        </p:txBody>
      </p:sp>
      <p:sp>
        <p:nvSpPr>
          <p:cNvPr id="180274" name="Line 50"/>
          <p:cNvSpPr>
            <a:spLocks noChangeShapeType="1"/>
          </p:cNvSpPr>
          <p:nvPr/>
        </p:nvSpPr>
        <p:spPr bwMode="auto">
          <a:xfrm flipH="1">
            <a:off x="2514600" y="4397375"/>
            <a:ext cx="762000" cy="479425"/>
          </a:xfrm>
          <a:prstGeom prst="line">
            <a:avLst/>
          </a:prstGeom>
          <a:noFill/>
          <a:ln w="19050" cap="sq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0275" name="Line 51"/>
          <p:cNvSpPr>
            <a:spLocks noChangeShapeType="1"/>
          </p:cNvSpPr>
          <p:nvPr/>
        </p:nvSpPr>
        <p:spPr bwMode="auto">
          <a:xfrm>
            <a:off x="4495800" y="4419600"/>
            <a:ext cx="990600" cy="457200"/>
          </a:xfrm>
          <a:prstGeom prst="line">
            <a:avLst/>
          </a:prstGeom>
          <a:noFill/>
          <a:ln w="19050" cap="sq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0276" name="Text Box 52"/>
          <p:cNvSpPr txBox="1">
            <a:spLocks noChangeArrowheads="1"/>
          </p:cNvSpPr>
          <p:nvPr/>
        </p:nvSpPr>
        <p:spPr bwMode="auto">
          <a:xfrm>
            <a:off x="723900" y="5762625"/>
            <a:ext cx="8382000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  <a:latin typeface="Arial" pitchFamily="34" charset="0"/>
              </a:rPr>
              <a:t>8,56</a:t>
            </a:r>
            <a:r>
              <a:rPr lang="en-US" sz="3600">
                <a:latin typeface="Arial" pitchFamily="34" charset="0"/>
              </a:rPr>
              <a:t> </a:t>
            </a:r>
            <a:r>
              <a:rPr lang="vi-VN" sz="3600">
                <a:solidFill>
                  <a:srgbClr val="FF6600"/>
                </a:solidFill>
                <a:latin typeface="Arial" pitchFamily="34" charset="0"/>
              </a:rPr>
              <a:t>đ</a:t>
            </a:r>
            <a:r>
              <a:rPr lang="en-US" sz="3600">
                <a:solidFill>
                  <a:srgbClr val="FF6600"/>
                </a:solidFill>
                <a:latin typeface="Arial" pitchFamily="34" charset="0"/>
              </a:rPr>
              <a:t>ọc là: tám phẩy n</a:t>
            </a:r>
            <a:r>
              <a:rPr lang="vi-VN" sz="3600">
                <a:solidFill>
                  <a:srgbClr val="FF6600"/>
                </a:solidFill>
                <a:latin typeface="Arial" pitchFamily="34" charset="0"/>
              </a:rPr>
              <a:t>ă</a:t>
            </a:r>
            <a:r>
              <a:rPr lang="en-US" sz="3600">
                <a:solidFill>
                  <a:srgbClr val="FF6600"/>
                </a:solidFill>
                <a:latin typeface="Arial" pitchFamily="34" charset="0"/>
              </a:rPr>
              <a:t>m m</a:t>
            </a:r>
            <a:r>
              <a:rPr lang="vi-VN" sz="3600">
                <a:solidFill>
                  <a:srgbClr val="FF6600"/>
                </a:solidFill>
                <a:latin typeface="Arial" pitchFamily="34" charset="0"/>
              </a:rPr>
              <a:t>ươ</a:t>
            </a:r>
            <a:r>
              <a:rPr lang="en-US" sz="3600">
                <a:solidFill>
                  <a:srgbClr val="FF6600"/>
                </a:solidFill>
                <a:latin typeface="Arial" pitchFamily="34" charset="0"/>
              </a:rPr>
              <a:t>i sáu</a:t>
            </a:r>
          </a:p>
        </p:txBody>
      </p:sp>
      <p:sp>
        <p:nvSpPr>
          <p:cNvPr id="180281" name="Rectangle 57"/>
          <p:cNvSpPr>
            <a:spLocks noGrp="1" noChangeArrowheads="1"/>
          </p:cNvSpPr>
          <p:nvPr>
            <p:ph type="title"/>
          </p:nvPr>
        </p:nvSpPr>
        <p:spPr>
          <a:xfrm>
            <a:off x="0" y="1828800"/>
            <a:ext cx="7772400" cy="457200"/>
          </a:xfrm>
        </p:spPr>
        <p:txBody>
          <a:bodyPr anchorCtr="1"/>
          <a:lstStyle/>
          <a:p>
            <a:pPr eaLnBrk="1" hangingPunct="1">
              <a:defRPr/>
            </a:pPr>
            <a:r>
              <a:rPr lang="en-US" sz="2000" b="1" smtClean="0">
                <a:solidFill>
                  <a:srgbClr val="0000FF"/>
                </a:solidFill>
                <a:latin typeface="Arial"/>
              </a:rPr>
              <a:t>a,Các số  2,7 ;  8,56 ;  0,195  cũng là số thập phân.</a:t>
            </a:r>
          </a:p>
        </p:txBody>
      </p:sp>
      <p:sp>
        <p:nvSpPr>
          <p:cNvPr id="180282" name="Text Box 58"/>
          <p:cNvSpPr txBox="1">
            <a:spLocks noChangeArrowheads="1"/>
          </p:cNvSpPr>
          <p:nvPr/>
        </p:nvSpPr>
        <p:spPr bwMode="auto">
          <a:xfrm>
            <a:off x="762000" y="3200400"/>
            <a:ext cx="14478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FF3399"/>
                </a:solidFill>
                <a:latin typeface="Arial" pitchFamily="34" charset="0"/>
              </a:rPr>
              <a:t>Ví dụ 1</a:t>
            </a:r>
          </a:p>
        </p:txBody>
      </p:sp>
      <p:sp>
        <p:nvSpPr>
          <p:cNvPr id="180283" name="Text Box 59"/>
          <p:cNvSpPr txBox="1">
            <a:spLocks noChangeArrowheads="1"/>
          </p:cNvSpPr>
          <p:nvPr/>
        </p:nvSpPr>
        <p:spPr bwMode="auto">
          <a:xfrm>
            <a:off x="0" y="9906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pitchFamily="34" charset="0"/>
              </a:rPr>
              <a:t>        Khái niệm số thập phân </a:t>
            </a:r>
            <a:r>
              <a:rPr lang="en-US" b="1">
                <a:solidFill>
                  <a:srgbClr val="6600CC"/>
                </a:solidFill>
                <a:latin typeface="Arial" pitchFamily="34" charset="0"/>
              </a:rPr>
              <a:t>(tiếp theo)</a:t>
            </a:r>
          </a:p>
        </p:txBody>
      </p:sp>
      <p:sp>
        <p:nvSpPr>
          <p:cNvPr id="6158" name="Text Box 60"/>
          <p:cNvSpPr txBox="1">
            <a:spLocks noChangeArrowheads="1"/>
          </p:cNvSpPr>
          <p:nvPr/>
        </p:nvSpPr>
        <p:spPr bwMode="auto">
          <a:xfrm>
            <a:off x="0" y="0"/>
            <a:ext cx="91440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Môn : Toán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8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8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18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8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18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18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500"/>
                                        <p:tgtEl>
                                          <p:spTgt spid="18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0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0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80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80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80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802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802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802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57" grpId="0"/>
      <p:bldP spid="180269" grpId="0"/>
      <p:bldP spid="180270" grpId="0" animBg="1"/>
      <p:bldP spid="180271" grpId="0" animBg="1"/>
      <p:bldP spid="180272" grpId="0"/>
      <p:bldP spid="180273" grpId="0"/>
      <p:bldP spid="180274" grpId="0" animBg="1"/>
      <p:bldP spid="180275" grpId="0" animBg="1"/>
      <p:bldP spid="180276" grpId="0"/>
      <p:bldP spid="180282" grpId="0"/>
      <p:bldP spid="1802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9" name="Text Box 7"/>
          <p:cNvSpPr txBox="1">
            <a:spLocks noChangeArrowheads="1"/>
          </p:cNvSpPr>
          <p:nvPr/>
        </p:nvSpPr>
        <p:spPr bwMode="auto">
          <a:xfrm>
            <a:off x="3276600" y="3276600"/>
            <a:ext cx="4724400" cy="7699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  <a:latin typeface="Arial" pitchFamily="34" charset="0"/>
              </a:rPr>
              <a:t>90,638</a:t>
            </a:r>
          </a:p>
        </p:txBody>
      </p:sp>
      <p:sp>
        <p:nvSpPr>
          <p:cNvPr id="182280" name="AutoShape 8"/>
          <p:cNvSpPr>
            <a:spLocks/>
          </p:cNvSpPr>
          <p:nvPr/>
        </p:nvSpPr>
        <p:spPr bwMode="auto">
          <a:xfrm rot="5400000">
            <a:off x="4572000" y="35814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1600">
              <a:latin typeface="Arial" pitchFamily="34" charset="0"/>
            </a:endParaRPr>
          </a:p>
        </p:txBody>
      </p:sp>
      <p:sp>
        <p:nvSpPr>
          <p:cNvPr id="182281" name="AutoShape 9"/>
          <p:cNvSpPr>
            <a:spLocks/>
          </p:cNvSpPr>
          <p:nvPr/>
        </p:nvSpPr>
        <p:spPr bwMode="auto">
          <a:xfrm rot="5400000">
            <a:off x="3581400" y="3657600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rot="10800000" vert="eaVert" wrap="none" anchor="ctr"/>
          <a:lstStyle/>
          <a:p>
            <a:pPr algn="ctr"/>
            <a:endParaRPr lang="en-US" sz="1600">
              <a:solidFill>
                <a:srgbClr val="3333FF"/>
              </a:solidFill>
              <a:latin typeface="Arial" pitchFamily="34" charset="0"/>
            </a:endParaRPr>
          </a:p>
        </p:txBody>
      </p:sp>
      <p:sp>
        <p:nvSpPr>
          <p:cNvPr id="182282" name="Text Box 10"/>
          <p:cNvSpPr txBox="1">
            <a:spLocks noChangeArrowheads="1"/>
          </p:cNvSpPr>
          <p:nvPr/>
        </p:nvSpPr>
        <p:spPr bwMode="auto">
          <a:xfrm>
            <a:off x="1219200" y="4495800"/>
            <a:ext cx="335280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800000"/>
                </a:solidFill>
                <a:latin typeface="Arial" pitchFamily="34" charset="0"/>
              </a:rPr>
              <a:t>phần nguyên</a:t>
            </a:r>
          </a:p>
        </p:txBody>
      </p:sp>
      <p:sp>
        <p:nvSpPr>
          <p:cNvPr id="182283" name="Text Box 11"/>
          <p:cNvSpPr txBox="1">
            <a:spLocks noChangeArrowheads="1"/>
          </p:cNvSpPr>
          <p:nvPr/>
        </p:nvSpPr>
        <p:spPr bwMode="auto">
          <a:xfrm>
            <a:off x="4610100" y="4479925"/>
            <a:ext cx="457200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800000"/>
                </a:solidFill>
                <a:latin typeface="Arial" pitchFamily="34" charset="0"/>
              </a:rPr>
              <a:t>phần thập phân</a:t>
            </a:r>
          </a:p>
        </p:txBody>
      </p:sp>
      <p:sp>
        <p:nvSpPr>
          <p:cNvPr id="182284" name="Line 12"/>
          <p:cNvSpPr>
            <a:spLocks noChangeShapeType="1"/>
          </p:cNvSpPr>
          <p:nvPr/>
        </p:nvSpPr>
        <p:spPr bwMode="auto">
          <a:xfrm flipH="1">
            <a:off x="2438400" y="4114800"/>
            <a:ext cx="1143000" cy="457200"/>
          </a:xfrm>
          <a:prstGeom prst="line">
            <a:avLst/>
          </a:prstGeom>
          <a:noFill/>
          <a:ln w="38100" cap="sq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2285" name="Line 13"/>
          <p:cNvSpPr>
            <a:spLocks noChangeShapeType="1"/>
          </p:cNvSpPr>
          <p:nvPr/>
        </p:nvSpPr>
        <p:spPr bwMode="auto">
          <a:xfrm>
            <a:off x="4724400" y="4114800"/>
            <a:ext cx="1066800" cy="457200"/>
          </a:xfrm>
          <a:prstGeom prst="line">
            <a:avLst/>
          </a:prstGeom>
          <a:noFill/>
          <a:ln w="38100" cap="sq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2286" name="Text Box 14"/>
          <p:cNvSpPr txBox="1">
            <a:spLocks noChangeArrowheads="1"/>
          </p:cNvSpPr>
          <p:nvPr/>
        </p:nvSpPr>
        <p:spPr bwMode="auto">
          <a:xfrm>
            <a:off x="533400" y="5334000"/>
            <a:ext cx="8382000" cy="58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pitchFamily="34" charset="0"/>
              </a:rPr>
              <a:t>90,638</a:t>
            </a:r>
            <a:r>
              <a:rPr lang="en-US" sz="3200">
                <a:latin typeface="Arial" pitchFamily="34" charset="0"/>
              </a:rPr>
              <a:t> </a:t>
            </a:r>
            <a:r>
              <a:rPr lang="vi-VN" sz="2400">
                <a:solidFill>
                  <a:srgbClr val="FF3300"/>
                </a:solidFill>
                <a:latin typeface="Arial" pitchFamily="34" charset="0"/>
              </a:rPr>
              <a:t>đ</a:t>
            </a:r>
            <a:r>
              <a:rPr lang="en-US" sz="2400">
                <a:solidFill>
                  <a:srgbClr val="FF3300"/>
                </a:solidFill>
                <a:latin typeface="Arial" pitchFamily="34" charset="0"/>
              </a:rPr>
              <a:t>ọc là: chín m</a:t>
            </a:r>
            <a:r>
              <a:rPr lang="vi-VN" sz="2400">
                <a:solidFill>
                  <a:srgbClr val="FF3300"/>
                </a:solidFill>
                <a:latin typeface="Arial" pitchFamily="34" charset="0"/>
              </a:rPr>
              <a:t>ươ</a:t>
            </a:r>
            <a:r>
              <a:rPr lang="en-US" sz="2400">
                <a:solidFill>
                  <a:srgbClr val="FF3300"/>
                </a:solidFill>
                <a:latin typeface="Arial" pitchFamily="34" charset="0"/>
              </a:rPr>
              <a:t>i phẩy sáu tr</a:t>
            </a:r>
            <a:r>
              <a:rPr lang="vi-VN" sz="2400">
                <a:solidFill>
                  <a:srgbClr val="FF3300"/>
                </a:solidFill>
                <a:latin typeface="Arial" pitchFamily="34" charset="0"/>
              </a:rPr>
              <a:t>ă</a:t>
            </a:r>
            <a:r>
              <a:rPr lang="en-US" sz="2400">
                <a:solidFill>
                  <a:srgbClr val="FF3300"/>
                </a:solidFill>
                <a:latin typeface="Arial" pitchFamily="34" charset="0"/>
              </a:rPr>
              <a:t>m ba m</a:t>
            </a:r>
            <a:r>
              <a:rPr lang="vi-VN" sz="2400">
                <a:solidFill>
                  <a:srgbClr val="FF3300"/>
                </a:solidFill>
                <a:latin typeface="Arial" pitchFamily="34" charset="0"/>
              </a:rPr>
              <a:t>ươ</a:t>
            </a:r>
            <a:r>
              <a:rPr lang="en-US" sz="2400">
                <a:solidFill>
                  <a:srgbClr val="FF3300"/>
                </a:solidFill>
                <a:latin typeface="Arial" pitchFamily="34" charset="0"/>
              </a:rPr>
              <a:t>i tám</a:t>
            </a:r>
            <a:r>
              <a:rPr lang="en-US" sz="2400">
                <a:latin typeface="Arial" pitchFamily="34" charset="0"/>
              </a:rPr>
              <a:t> </a:t>
            </a:r>
          </a:p>
        </p:txBody>
      </p:sp>
      <p:sp>
        <p:nvSpPr>
          <p:cNvPr id="182297" name="Text Box 25"/>
          <p:cNvSpPr txBox="1">
            <a:spLocks noChangeArrowheads="1"/>
          </p:cNvSpPr>
          <p:nvPr/>
        </p:nvSpPr>
        <p:spPr bwMode="auto">
          <a:xfrm>
            <a:off x="609600" y="3352800"/>
            <a:ext cx="14478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3399"/>
                </a:solidFill>
                <a:latin typeface="Arial" pitchFamily="34" charset="0"/>
              </a:rPr>
              <a:t>Ví dụ 2</a:t>
            </a:r>
          </a:p>
        </p:txBody>
      </p:sp>
      <p:sp>
        <p:nvSpPr>
          <p:cNvPr id="182299" name="Text Box 27"/>
          <p:cNvSpPr txBox="1">
            <a:spLocks noChangeArrowheads="1"/>
          </p:cNvSpPr>
          <p:nvPr/>
        </p:nvSpPr>
        <p:spPr bwMode="auto">
          <a:xfrm>
            <a:off x="0" y="9906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pitchFamily="34" charset="0"/>
              </a:rPr>
              <a:t>        Khái niệm số thập phân </a:t>
            </a:r>
            <a:r>
              <a:rPr lang="en-US" b="1">
                <a:solidFill>
                  <a:srgbClr val="6600CC"/>
                </a:solidFill>
                <a:latin typeface="Arial" pitchFamily="34" charset="0"/>
              </a:rPr>
              <a:t>(tiếp theo)</a:t>
            </a:r>
          </a:p>
        </p:txBody>
      </p:sp>
      <p:sp>
        <p:nvSpPr>
          <p:cNvPr id="7180" name="Text Box 28"/>
          <p:cNvSpPr txBox="1">
            <a:spLocks noChangeArrowheads="1"/>
          </p:cNvSpPr>
          <p:nvPr/>
        </p:nvSpPr>
        <p:spPr bwMode="auto">
          <a:xfrm>
            <a:off x="0" y="0"/>
            <a:ext cx="91440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Môn : Toán</a:t>
            </a:r>
          </a:p>
        </p:txBody>
      </p:sp>
      <p:sp>
        <p:nvSpPr>
          <p:cNvPr id="182303" name="Text Box 31"/>
          <p:cNvSpPr txBox="1">
            <a:spLocks noChangeArrowheads="1"/>
          </p:cNvSpPr>
          <p:nvPr/>
        </p:nvSpPr>
        <p:spPr bwMode="auto">
          <a:xfrm>
            <a:off x="457200" y="2286000"/>
            <a:ext cx="601980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663300"/>
                </a:solidFill>
                <a:latin typeface="Arial" pitchFamily="34" charset="0"/>
              </a:rPr>
              <a:t>b, Cấu tạo của số thập phân:</a:t>
            </a:r>
          </a:p>
        </p:txBody>
      </p:sp>
      <p:sp>
        <p:nvSpPr>
          <p:cNvPr id="182304" name="Rectangle 32"/>
          <p:cNvSpPr>
            <a:spLocks noGrp="1" noChangeArrowheads="1"/>
          </p:cNvSpPr>
          <p:nvPr>
            <p:ph type="title"/>
          </p:nvPr>
        </p:nvSpPr>
        <p:spPr>
          <a:xfrm>
            <a:off x="381000" y="1752600"/>
            <a:ext cx="7772400" cy="457200"/>
          </a:xfrm>
        </p:spPr>
        <p:txBody>
          <a:bodyPr anchorCtr="1"/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0000FF"/>
                </a:solidFill>
                <a:latin typeface="Arial"/>
              </a:rPr>
              <a:t>a,Các số  2,7 ;  8,56 ;  0,195  cũng là số thập phân.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2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2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82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182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182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500"/>
                                        <p:tgtEl>
                                          <p:spTgt spid="182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82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500"/>
                                        <p:tgtEl>
                                          <p:spTgt spid="182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822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82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82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9" grpId="0"/>
      <p:bldP spid="182280" grpId="0" animBg="1"/>
      <p:bldP spid="182281" grpId="0" animBg="1"/>
      <p:bldP spid="182282" grpId="0"/>
      <p:bldP spid="182283" grpId="0"/>
      <p:bldP spid="182284" grpId="0" animBg="1"/>
      <p:bldP spid="182285" grpId="0" animBg="1"/>
      <p:bldP spid="182286" grpId="0"/>
      <p:bldP spid="182297" grpId="0"/>
      <p:bldP spid="182299" grpId="0"/>
      <p:bldP spid="1823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032250"/>
            <a:ext cx="22860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u="sng" smtClean="0">
                <a:solidFill>
                  <a:srgbClr val="0000FF"/>
                </a:solidFill>
                <a:latin typeface="Arial"/>
              </a:rPr>
              <a:t>c, Kết luận:</a:t>
            </a:r>
          </a:p>
        </p:txBody>
      </p:sp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457200" y="4648200"/>
            <a:ext cx="86868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.VnTime" pitchFamily="34" charset="0"/>
              <a:buChar char="*"/>
            </a:pP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 Mỗi số thập phân gồm 2 phần: Phần nguyên và phần thập phân, chúng </a:t>
            </a:r>
            <a:r>
              <a:rPr lang="vi-VN" sz="2000">
                <a:solidFill>
                  <a:srgbClr val="FF3300"/>
                </a:solidFill>
                <a:latin typeface="Arial" pitchFamily="34" charset="0"/>
              </a:rPr>
              <a:t>đư</a:t>
            </a: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ợc phân cách bởi dấu phẩy.</a:t>
            </a:r>
          </a:p>
        </p:txBody>
      </p:sp>
      <p:sp>
        <p:nvSpPr>
          <p:cNvPr id="216069" name="Text Box 5"/>
          <p:cNvSpPr txBox="1">
            <a:spLocks noChangeArrowheads="1"/>
          </p:cNvSpPr>
          <p:nvPr/>
        </p:nvSpPr>
        <p:spPr bwMode="auto">
          <a:xfrm>
            <a:off x="381000" y="5638800"/>
            <a:ext cx="87630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.VnTime" pitchFamily="34" charset="0"/>
              <a:buChar char="*"/>
            </a:pP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Những chữ số ở bên trái dấu phẩy thuộc về phần nguyên, những chữ số ở bên phải dấu phẩy thuộc về phần thập phân.</a:t>
            </a:r>
          </a:p>
        </p:txBody>
      </p:sp>
      <p:sp>
        <p:nvSpPr>
          <p:cNvPr id="8197" name="Text Box 10"/>
          <p:cNvSpPr txBox="1">
            <a:spLocks noChangeArrowheads="1"/>
          </p:cNvSpPr>
          <p:nvPr/>
        </p:nvSpPr>
        <p:spPr bwMode="auto">
          <a:xfrm>
            <a:off x="4495800" y="2501900"/>
            <a:ext cx="12192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3399"/>
                </a:solidFill>
                <a:latin typeface="Arial" pitchFamily="34" charset="0"/>
              </a:rPr>
              <a:t>Ví dụ 2</a:t>
            </a:r>
          </a:p>
        </p:txBody>
      </p:sp>
      <p:sp>
        <p:nvSpPr>
          <p:cNvPr id="8198" name="Line 11"/>
          <p:cNvSpPr>
            <a:spLocks noChangeShapeType="1"/>
          </p:cNvSpPr>
          <p:nvPr/>
        </p:nvSpPr>
        <p:spPr bwMode="auto">
          <a:xfrm>
            <a:off x="4419600" y="2590800"/>
            <a:ext cx="0" cy="1676400"/>
          </a:xfrm>
          <a:prstGeom prst="line">
            <a:avLst/>
          </a:prstGeom>
          <a:noFill/>
          <a:ln w="127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199" name="Text Box 12"/>
          <p:cNvSpPr txBox="1">
            <a:spLocks noChangeArrowheads="1"/>
          </p:cNvSpPr>
          <p:nvPr/>
        </p:nvSpPr>
        <p:spPr bwMode="auto">
          <a:xfrm>
            <a:off x="6172200" y="2501900"/>
            <a:ext cx="15240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latin typeface="Arial" pitchFamily="34" charset="0"/>
              </a:rPr>
              <a:t>90,638</a:t>
            </a:r>
          </a:p>
        </p:txBody>
      </p:sp>
      <p:sp>
        <p:nvSpPr>
          <p:cNvPr id="8200" name="AutoShape 13"/>
          <p:cNvSpPr>
            <a:spLocks/>
          </p:cNvSpPr>
          <p:nvPr/>
        </p:nvSpPr>
        <p:spPr bwMode="auto">
          <a:xfrm rot="5400000">
            <a:off x="6426200" y="2730500"/>
            <a:ext cx="76200" cy="533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rot="10800000" vert="eaVert" wrap="none" anchor="ctr"/>
          <a:lstStyle/>
          <a:p>
            <a:pPr algn="ctr"/>
            <a:endParaRPr lang="en-US" sz="1600">
              <a:solidFill>
                <a:srgbClr val="3333FF"/>
              </a:solidFill>
              <a:latin typeface="Arial" pitchFamily="34" charset="0"/>
            </a:endParaRPr>
          </a:p>
        </p:txBody>
      </p:sp>
      <p:sp>
        <p:nvSpPr>
          <p:cNvPr id="8201" name="AutoShape 14"/>
          <p:cNvSpPr>
            <a:spLocks/>
          </p:cNvSpPr>
          <p:nvPr/>
        </p:nvSpPr>
        <p:spPr bwMode="auto">
          <a:xfrm rot="5400000">
            <a:off x="7010400" y="2743200"/>
            <a:ext cx="76200" cy="533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rot="10800000" vert="eaVert" wrap="none" anchor="ctr"/>
          <a:lstStyle/>
          <a:p>
            <a:pPr algn="ctr"/>
            <a:endParaRPr lang="en-US" sz="1600">
              <a:solidFill>
                <a:srgbClr val="3333FF"/>
              </a:solidFill>
              <a:latin typeface="Arial" pitchFamily="34" charset="0"/>
            </a:endParaRPr>
          </a:p>
        </p:txBody>
      </p:sp>
      <p:sp>
        <p:nvSpPr>
          <p:cNvPr id="8202" name="Line 15"/>
          <p:cNvSpPr>
            <a:spLocks noChangeShapeType="1"/>
          </p:cNvSpPr>
          <p:nvPr/>
        </p:nvSpPr>
        <p:spPr bwMode="auto">
          <a:xfrm flipH="1">
            <a:off x="5791200" y="3060700"/>
            <a:ext cx="685800" cy="292100"/>
          </a:xfrm>
          <a:prstGeom prst="line">
            <a:avLst/>
          </a:prstGeom>
          <a:noFill/>
          <a:ln w="38100" cap="sq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203" name="Line 16"/>
          <p:cNvSpPr>
            <a:spLocks noChangeShapeType="1"/>
          </p:cNvSpPr>
          <p:nvPr/>
        </p:nvSpPr>
        <p:spPr bwMode="auto">
          <a:xfrm>
            <a:off x="7086600" y="3048000"/>
            <a:ext cx="419100" cy="342900"/>
          </a:xfrm>
          <a:prstGeom prst="line">
            <a:avLst/>
          </a:prstGeom>
          <a:noFill/>
          <a:ln w="38100" cap="sq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204" name="Text Box 17"/>
          <p:cNvSpPr txBox="1">
            <a:spLocks noChangeArrowheads="1"/>
          </p:cNvSpPr>
          <p:nvPr/>
        </p:nvSpPr>
        <p:spPr bwMode="auto">
          <a:xfrm>
            <a:off x="4648200" y="3263900"/>
            <a:ext cx="20574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00"/>
                </a:solidFill>
                <a:latin typeface="Arial" pitchFamily="34" charset="0"/>
              </a:rPr>
              <a:t>phần nguyên</a:t>
            </a:r>
          </a:p>
        </p:txBody>
      </p:sp>
      <p:sp>
        <p:nvSpPr>
          <p:cNvPr id="8205" name="Text Box 18"/>
          <p:cNvSpPr txBox="1">
            <a:spLocks noChangeArrowheads="1"/>
          </p:cNvSpPr>
          <p:nvPr/>
        </p:nvSpPr>
        <p:spPr bwMode="auto">
          <a:xfrm>
            <a:off x="6845300" y="3263900"/>
            <a:ext cx="24384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00"/>
                </a:solidFill>
                <a:latin typeface="Arial" pitchFamily="34" charset="0"/>
              </a:rPr>
              <a:t>phần thập phân</a:t>
            </a:r>
          </a:p>
        </p:txBody>
      </p:sp>
      <p:sp>
        <p:nvSpPr>
          <p:cNvPr id="8206" name="Text Box 19"/>
          <p:cNvSpPr txBox="1">
            <a:spLocks noChangeArrowheads="1"/>
          </p:cNvSpPr>
          <p:nvPr/>
        </p:nvSpPr>
        <p:spPr bwMode="auto">
          <a:xfrm>
            <a:off x="0" y="2514600"/>
            <a:ext cx="12192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3399"/>
                </a:solidFill>
                <a:latin typeface="Arial" pitchFamily="34" charset="0"/>
              </a:rPr>
              <a:t>Ví dụ 1</a:t>
            </a:r>
          </a:p>
        </p:txBody>
      </p:sp>
      <p:sp>
        <p:nvSpPr>
          <p:cNvPr id="8207" name="Text Box 20"/>
          <p:cNvSpPr txBox="1">
            <a:spLocks noChangeArrowheads="1"/>
          </p:cNvSpPr>
          <p:nvPr/>
        </p:nvSpPr>
        <p:spPr bwMode="auto">
          <a:xfrm>
            <a:off x="1828800" y="2438400"/>
            <a:ext cx="15240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latin typeface="Arial" pitchFamily="34" charset="0"/>
              </a:rPr>
              <a:t>8,56</a:t>
            </a:r>
          </a:p>
        </p:txBody>
      </p:sp>
      <p:sp>
        <p:nvSpPr>
          <p:cNvPr id="8208" name="AutoShape 21"/>
          <p:cNvSpPr>
            <a:spLocks/>
          </p:cNvSpPr>
          <p:nvPr/>
        </p:nvSpPr>
        <p:spPr bwMode="auto">
          <a:xfrm rot="5400000">
            <a:off x="1885950" y="2762250"/>
            <a:ext cx="76200" cy="342900"/>
          </a:xfrm>
          <a:prstGeom prst="rightBrace">
            <a:avLst>
              <a:gd name="adj1" fmla="val 37500"/>
              <a:gd name="adj2" fmla="val 50000"/>
            </a:avLst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rot="10800000" vert="eaVert" wrap="none" anchor="ctr"/>
          <a:lstStyle/>
          <a:p>
            <a:pPr algn="ctr"/>
            <a:endParaRPr lang="en-US" sz="1600">
              <a:solidFill>
                <a:srgbClr val="3333FF"/>
              </a:solidFill>
              <a:latin typeface="Arial" pitchFamily="34" charset="0"/>
            </a:endParaRPr>
          </a:p>
        </p:txBody>
      </p:sp>
      <p:sp>
        <p:nvSpPr>
          <p:cNvPr id="8209" name="AutoShape 22"/>
          <p:cNvSpPr>
            <a:spLocks/>
          </p:cNvSpPr>
          <p:nvPr/>
        </p:nvSpPr>
        <p:spPr bwMode="auto">
          <a:xfrm rot="5400000">
            <a:off x="2362200" y="274320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rot="10800000" vert="eaVert" wrap="none" anchor="ctr"/>
          <a:lstStyle/>
          <a:p>
            <a:pPr algn="ctr"/>
            <a:endParaRPr lang="en-US" sz="1600">
              <a:solidFill>
                <a:srgbClr val="3333FF"/>
              </a:solidFill>
              <a:latin typeface="Arial" pitchFamily="34" charset="0"/>
            </a:endParaRPr>
          </a:p>
        </p:txBody>
      </p:sp>
      <p:sp>
        <p:nvSpPr>
          <p:cNvPr id="8210" name="Line 23"/>
          <p:cNvSpPr>
            <a:spLocks noChangeShapeType="1"/>
          </p:cNvSpPr>
          <p:nvPr/>
        </p:nvSpPr>
        <p:spPr bwMode="auto">
          <a:xfrm flipH="1">
            <a:off x="1498600" y="3022600"/>
            <a:ext cx="381000" cy="304800"/>
          </a:xfrm>
          <a:prstGeom prst="line">
            <a:avLst/>
          </a:prstGeom>
          <a:noFill/>
          <a:ln w="38100" cap="sq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211" name="Line 24"/>
          <p:cNvSpPr>
            <a:spLocks noChangeShapeType="1"/>
          </p:cNvSpPr>
          <p:nvPr/>
        </p:nvSpPr>
        <p:spPr bwMode="auto">
          <a:xfrm>
            <a:off x="2438400" y="2971800"/>
            <a:ext cx="457200" cy="342900"/>
          </a:xfrm>
          <a:prstGeom prst="line">
            <a:avLst/>
          </a:prstGeom>
          <a:noFill/>
          <a:ln w="38100" cap="sq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212" name="Text Box 25"/>
          <p:cNvSpPr txBox="1">
            <a:spLocks noChangeArrowheads="1"/>
          </p:cNvSpPr>
          <p:nvPr/>
        </p:nvSpPr>
        <p:spPr bwMode="auto">
          <a:xfrm>
            <a:off x="0" y="3276600"/>
            <a:ext cx="20574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00"/>
                </a:solidFill>
                <a:latin typeface="Arial" pitchFamily="34" charset="0"/>
              </a:rPr>
              <a:t>phần nguyên</a:t>
            </a:r>
          </a:p>
        </p:txBody>
      </p:sp>
      <p:sp>
        <p:nvSpPr>
          <p:cNvPr id="8213" name="Text Box 26"/>
          <p:cNvSpPr txBox="1">
            <a:spLocks noChangeArrowheads="1"/>
          </p:cNvSpPr>
          <p:nvPr/>
        </p:nvSpPr>
        <p:spPr bwMode="auto">
          <a:xfrm>
            <a:off x="2070100" y="3276600"/>
            <a:ext cx="24384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00"/>
                </a:solidFill>
                <a:latin typeface="Arial" pitchFamily="34" charset="0"/>
              </a:rPr>
              <a:t>phần thập phân</a:t>
            </a:r>
          </a:p>
        </p:txBody>
      </p:sp>
      <p:sp>
        <p:nvSpPr>
          <p:cNvPr id="216091" name="Text Box 27"/>
          <p:cNvSpPr txBox="1">
            <a:spLocks noChangeArrowheads="1"/>
          </p:cNvSpPr>
          <p:nvPr/>
        </p:nvSpPr>
        <p:spPr bwMode="auto">
          <a:xfrm>
            <a:off x="0" y="9906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pitchFamily="34" charset="0"/>
              </a:rPr>
              <a:t>        Khái niệm số thập phân </a:t>
            </a:r>
            <a:r>
              <a:rPr lang="en-US" b="1">
                <a:solidFill>
                  <a:srgbClr val="6600CC"/>
                </a:solidFill>
                <a:latin typeface="Arial" pitchFamily="34" charset="0"/>
              </a:rPr>
              <a:t>(tiếp theo)</a:t>
            </a:r>
          </a:p>
        </p:txBody>
      </p:sp>
      <p:sp>
        <p:nvSpPr>
          <p:cNvPr id="8215" name="Text Box 28"/>
          <p:cNvSpPr txBox="1">
            <a:spLocks noChangeArrowheads="1"/>
          </p:cNvSpPr>
          <p:nvPr/>
        </p:nvSpPr>
        <p:spPr bwMode="auto">
          <a:xfrm>
            <a:off x="0" y="0"/>
            <a:ext cx="91440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Môn : Toán</a:t>
            </a:r>
          </a:p>
        </p:txBody>
      </p:sp>
      <p:sp>
        <p:nvSpPr>
          <p:cNvPr id="216093" name="Text Box 29"/>
          <p:cNvSpPr txBox="1">
            <a:spLocks noChangeArrowheads="1"/>
          </p:cNvSpPr>
          <p:nvPr/>
        </p:nvSpPr>
        <p:spPr bwMode="auto">
          <a:xfrm>
            <a:off x="533400" y="2057400"/>
            <a:ext cx="60198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663300"/>
                </a:solidFill>
                <a:latin typeface="Arial" pitchFamily="34" charset="0"/>
              </a:rPr>
              <a:t>b, Cấu tạo của số thập phân:</a:t>
            </a:r>
          </a:p>
        </p:txBody>
      </p:sp>
      <p:sp>
        <p:nvSpPr>
          <p:cNvPr id="216094" name="Rectangle 30"/>
          <p:cNvSpPr>
            <a:spLocks noChangeArrowheads="1"/>
          </p:cNvSpPr>
          <p:nvPr/>
        </p:nvSpPr>
        <p:spPr bwMode="auto">
          <a:xfrm>
            <a:off x="0" y="15240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a, Các số  2,7 ;  8,56 ;  0,195  cũng là số thập phân.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16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160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160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160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6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6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6" grpId="0"/>
      <p:bldP spid="216068" grpId="0"/>
      <p:bldP spid="216069" grpId="0"/>
      <p:bldP spid="216091" grpId="0"/>
      <p:bldP spid="2160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3200400"/>
            <a:ext cx="7010400" cy="6826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660033"/>
                </a:solidFill>
                <a:effectLst/>
                <a:latin typeface="Arial"/>
              </a:rPr>
              <a:t>Bài tập 1:</a:t>
            </a:r>
            <a:r>
              <a:rPr lang="en-US" sz="2400" smtClean="0">
                <a:solidFill>
                  <a:srgbClr val="660066"/>
                </a:solidFill>
                <a:latin typeface="Arial"/>
              </a:rPr>
              <a:t> </a:t>
            </a:r>
            <a:r>
              <a:rPr lang="en-US" sz="2400" smtClean="0">
                <a:solidFill>
                  <a:srgbClr val="660066"/>
                </a:solidFill>
                <a:effectLst/>
                <a:latin typeface="Arial"/>
              </a:rPr>
              <a:t>Đọc mỗi số thập phân sau</a:t>
            </a:r>
            <a:r>
              <a:rPr lang="en-US" sz="2400" i="1" smtClean="0">
                <a:solidFill>
                  <a:srgbClr val="660066"/>
                </a:solidFill>
                <a:effectLst/>
                <a:latin typeface="Arial"/>
              </a:rPr>
              <a:t>:</a:t>
            </a:r>
          </a:p>
        </p:txBody>
      </p:sp>
      <p:sp>
        <p:nvSpPr>
          <p:cNvPr id="229379" name="Text Box 3"/>
          <p:cNvSpPr txBox="1">
            <a:spLocks noChangeArrowheads="1"/>
          </p:cNvSpPr>
          <p:nvPr/>
        </p:nvSpPr>
        <p:spPr bwMode="auto">
          <a:xfrm>
            <a:off x="838200" y="3810000"/>
            <a:ext cx="611188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660066"/>
                </a:solidFill>
                <a:latin typeface="Arial" pitchFamily="34" charset="0"/>
              </a:rPr>
              <a:t>9,4:</a:t>
            </a:r>
          </a:p>
        </p:txBody>
      </p:sp>
      <p:sp>
        <p:nvSpPr>
          <p:cNvPr id="229380" name="Text Box 4"/>
          <p:cNvSpPr txBox="1">
            <a:spLocks noChangeArrowheads="1"/>
          </p:cNvSpPr>
          <p:nvPr/>
        </p:nvSpPr>
        <p:spPr bwMode="auto">
          <a:xfrm>
            <a:off x="762000" y="4343400"/>
            <a:ext cx="754063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660066"/>
                </a:solidFill>
                <a:latin typeface="Arial" pitchFamily="34" charset="0"/>
              </a:rPr>
              <a:t>7,98:</a:t>
            </a:r>
          </a:p>
        </p:txBody>
      </p:sp>
      <p:sp>
        <p:nvSpPr>
          <p:cNvPr id="229381" name="Text Box 5"/>
          <p:cNvSpPr txBox="1">
            <a:spLocks noChangeArrowheads="1"/>
          </p:cNvSpPr>
          <p:nvPr/>
        </p:nvSpPr>
        <p:spPr bwMode="auto">
          <a:xfrm>
            <a:off x="609600" y="4876800"/>
            <a:ext cx="1039813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660066"/>
                </a:solidFill>
                <a:latin typeface="Arial" pitchFamily="34" charset="0"/>
              </a:rPr>
              <a:t>25,477:</a:t>
            </a:r>
          </a:p>
        </p:txBody>
      </p:sp>
      <p:sp>
        <p:nvSpPr>
          <p:cNvPr id="229382" name="Text Box 6"/>
          <p:cNvSpPr txBox="1">
            <a:spLocks noChangeArrowheads="1"/>
          </p:cNvSpPr>
          <p:nvPr/>
        </p:nvSpPr>
        <p:spPr bwMode="auto">
          <a:xfrm>
            <a:off x="533400" y="5410200"/>
            <a:ext cx="1322388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660066"/>
                </a:solidFill>
                <a:latin typeface="Arial" pitchFamily="34" charset="0"/>
              </a:rPr>
              <a:t>206,075:  </a:t>
            </a:r>
          </a:p>
        </p:txBody>
      </p:sp>
      <p:sp>
        <p:nvSpPr>
          <p:cNvPr id="229383" name="Text Box 7"/>
          <p:cNvSpPr txBox="1">
            <a:spLocks noChangeArrowheads="1"/>
          </p:cNvSpPr>
          <p:nvPr/>
        </p:nvSpPr>
        <p:spPr bwMode="auto">
          <a:xfrm>
            <a:off x="762000" y="6019800"/>
            <a:ext cx="896938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660066"/>
                </a:solidFill>
                <a:latin typeface="Arial" pitchFamily="34" charset="0"/>
              </a:rPr>
              <a:t>0,307:</a:t>
            </a:r>
          </a:p>
        </p:txBody>
      </p:sp>
      <p:sp>
        <p:nvSpPr>
          <p:cNvPr id="229384" name="Text Box 8"/>
          <p:cNvSpPr txBox="1">
            <a:spLocks noChangeArrowheads="1"/>
          </p:cNvSpPr>
          <p:nvPr/>
        </p:nvSpPr>
        <p:spPr bwMode="auto">
          <a:xfrm>
            <a:off x="1905000" y="3810000"/>
            <a:ext cx="44196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Chín phẩy bốn</a:t>
            </a:r>
          </a:p>
        </p:txBody>
      </p:sp>
      <p:sp>
        <p:nvSpPr>
          <p:cNvPr id="229385" name="Text Box 9"/>
          <p:cNvSpPr txBox="1">
            <a:spLocks noChangeArrowheads="1"/>
          </p:cNvSpPr>
          <p:nvPr/>
        </p:nvSpPr>
        <p:spPr bwMode="auto">
          <a:xfrm>
            <a:off x="1981200" y="4343400"/>
            <a:ext cx="57150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Bảy phẩy chín m</a:t>
            </a:r>
            <a:r>
              <a:rPr lang="vi-VN" sz="2000">
                <a:solidFill>
                  <a:srgbClr val="FF3300"/>
                </a:solidFill>
                <a:latin typeface="Arial" pitchFamily="34" charset="0"/>
              </a:rPr>
              <a:t>ươ</a:t>
            </a: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i tám</a:t>
            </a:r>
          </a:p>
        </p:txBody>
      </p:sp>
      <p:sp>
        <p:nvSpPr>
          <p:cNvPr id="229386" name="Text Box 10"/>
          <p:cNvSpPr txBox="1">
            <a:spLocks noChangeArrowheads="1"/>
          </p:cNvSpPr>
          <p:nvPr/>
        </p:nvSpPr>
        <p:spPr bwMode="auto">
          <a:xfrm>
            <a:off x="1905000" y="4876800"/>
            <a:ext cx="69342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Hai m</a:t>
            </a:r>
            <a:r>
              <a:rPr lang="vi-VN" sz="2000">
                <a:solidFill>
                  <a:srgbClr val="FF3300"/>
                </a:solidFill>
                <a:latin typeface="Arial" pitchFamily="34" charset="0"/>
              </a:rPr>
              <a:t>ươ</a:t>
            </a: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i l</a:t>
            </a:r>
            <a:r>
              <a:rPr lang="vi-VN" sz="2000">
                <a:solidFill>
                  <a:srgbClr val="FF3300"/>
                </a:solidFill>
                <a:latin typeface="Arial" pitchFamily="34" charset="0"/>
              </a:rPr>
              <a:t>ă</a:t>
            </a: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m phẩy bốn tr</a:t>
            </a:r>
            <a:r>
              <a:rPr lang="vi-VN" sz="2000">
                <a:solidFill>
                  <a:srgbClr val="FF3300"/>
                </a:solidFill>
                <a:latin typeface="Arial" pitchFamily="34" charset="0"/>
              </a:rPr>
              <a:t>ă</a:t>
            </a: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m bảy m</a:t>
            </a:r>
            <a:r>
              <a:rPr lang="vi-VN" sz="2000">
                <a:solidFill>
                  <a:srgbClr val="FF3300"/>
                </a:solidFill>
                <a:latin typeface="Arial" pitchFamily="34" charset="0"/>
              </a:rPr>
              <a:t>ươ</a:t>
            </a: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i bảy</a:t>
            </a:r>
          </a:p>
        </p:txBody>
      </p:sp>
      <p:sp>
        <p:nvSpPr>
          <p:cNvPr id="229387" name="Text Box 11"/>
          <p:cNvSpPr txBox="1">
            <a:spLocks noChangeArrowheads="1"/>
          </p:cNvSpPr>
          <p:nvPr/>
        </p:nvSpPr>
        <p:spPr bwMode="auto">
          <a:xfrm>
            <a:off x="1905000" y="5486400"/>
            <a:ext cx="68580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Hai tr</a:t>
            </a:r>
            <a:r>
              <a:rPr lang="vi-VN" sz="2000">
                <a:solidFill>
                  <a:srgbClr val="FF3300"/>
                </a:solidFill>
                <a:latin typeface="Arial" pitchFamily="34" charset="0"/>
              </a:rPr>
              <a:t>ă</a:t>
            </a: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m linh sáu phẩy không tr</a:t>
            </a:r>
            <a:r>
              <a:rPr lang="vi-VN" sz="2000">
                <a:solidFill>
                  <a:srgbClr val="FF3300"/>
                </a:solidFill>
                <a:latin typeface="Arial" pitchFamily="34" charset="0"/>
              </a:rPr>
              <a:t>ă</a:t>
            </a: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m bảy m</a:t>
            </a:r>
            <a:r>
              <a:rPr lang="vi-VN" sz="2000">
                <a:solidFill>
                  <a:srgbClr val="FF3300"/>
                </a:solidFill>
                <a:latin typeface="Arial" pitchFamily="34" charset="0"/>
              </a:rPr>
              <a:t>ươ</a:t>
            </a: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i l</a:t>
            </a:r>
            <a:r>
              <a:rPr lang="vi-VN" sz="2000">
                <a:solidFill>
                  <a:srgbClr val="FF3300"/>
                </a:solidFill>
                <a:latin typeface="Arial" pitchFamily="34" charset="0"/>
              </a:rPr>
              <a:t>ă</a:t>
            </a: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229388" name="Text Box 12"/>
          <p:cNvSpPr txBox="1">
            <a:spLocks noChangeArrowheads="1"/>
          </p:cNvSpPr>
          <p:nvPr/>
        </p:nvSpPr>
        <p:spPr bwMode="auto">
          <a:xfrm>
            <a:off x="1905000" y="6019800"/>
            <a:ext cx="66294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Không phẩy ba tr</a:t>
            </a:r>
            <a:r>
              <a:rPr lang="vi-VN" sz="2000">
                <a:solidFill>
                  <a:srgbClr val="FF3300"/>
                </a:solidFill>
                <a:latin typeface="Arial" pitchFamily="34" charset="0"/>
              </a:rPr>
              <a:t>ă</a:t>
            </a: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m linh bảy</a:t>
            </a:r>
          </a:p>
        </p:txBody>
      </p:sp>
      <p:sp>
        <p:nvSpPr>
          <p:cNvPr id="229394" name="Text Box 18"/>
          <p:cNvSpPr txBox="1">
            <a:spLocks noChangeArrowheads="1"/>
          </p:cNvSpPr>
          <p:nvPr/>
        </p:nvSpPr>
        <p:spPr bwMode="auto">
          <a:xfrm>
            <a:off x="381000" y="2667000"/>
            <a:ext cx="31242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pitchFamily="34" charset="0"/>
              </a:rPr>
              <a:t>c, </a:t>
            </a:r>
            <a:r>
              <a:rPr lang="en-US" sz="2400" b="1" u="sng">
                <a:solidFill>
                  <a:srgbClr val="0000FF"/>
                </a:solidFill>
                <a:latin typeface="Arial" pitchFamily="34" charset="0"/>
              </a:rPr>
              <a:t>Luyện tập</a:t>
            </a:r>
          </a:p>
        </p:txBody>
      </p:sp>
      <p:sp>
        <p:nvSpPr>
          <p:cNvPr id="229395" name="Rectangle 19"/>
          <p:cNvSpPr>
            <a:spLocks noChangeArrowheads="1"/>
          </p:cNvSpPr>
          <p:nvPr/>
        </p:nvSpPr>
        <p:spPr bwMode="auto">
          <a:xfrm>
            <a:off x="0" y="17526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US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a, Các số  2,7 ;  8,56 ;  0,195  cũng là số thập phân.</a:t>
            </a:r>
          </a:p>
        </p:txBody>
      </p:sp>
      <p:sp>
        <p:nvSpPr>
          <p:cNvPr id="229396" name="Rectangle 20"/>
          <p:cNvSpPr>
            <a:spLocks noChangeArrowheads="1"/>
          </p:cNvSpPr>
          <p:nvPr/>
        </p:nvSpPr>
        <p:spPr bwMode="auto">
          <a:xfrm>
            <a:off x="304800" y="2286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200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b, </a:t>
            </a:r>
            <a:r>
              <a:rPr lang="en-US" sz="2000" u="sng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Kết luận(sgk-36)</a:t>
            </a:r>
          </a:p>
        </p:txBody>
      </p:sp>
      <p:sp>
        <p:nvSpPr>
          <p:cNvPr id="229397" name="Line 21"/>
          <p:cNvSpPr>
            <a:spLocks noChangeShapeType="1"/>
          </p:cNvSpPr>
          <p:nvPr/>
        </p:nvSpPr>
        <p:spPr bwMode="auto">
          <a:xfrm>
            <a:off x="2362200" y="3733800"/>
            <a:ext cx="533400" cy="0"/>
          </a:xfrm>
          <a:prstGeom prst="line">
            <a:avLst/>
          </a:prstGeom>
          <a:noFill/>
          <a:ln w="127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9398" name="Line 22"/>
          <p:cNvSpPr>
            <a:spLocks noChangeShapeType="1"/>
          </p:cNvSpPr>
          <p:nvPr/>
        </p:nvSpPr>
        <p:spPr bwMode="auto">
          <a:xfrm>
            <a:off x="3581400" y="3733800"/>
            <a:ext cx="1676400" cy="0"/>
          </a:xfrm>
          <a:prstGeom prst="line">
            <a:avLst/>
          </a:prstGeom>
          <a:noFill/>
          <a:ln w="127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9399" name="Text Box 23"/>
          <p:cNvSpPr txBox="1">
            <a:spLocks noChangeArrowheads="1"/>
          </p:cNvSpPr>
          <p:nvPr/>
        </p:nvSpPr>
        <p:spPr bwMode="auto">
          <a:xfrm>
            <a:off x="0" y="9906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pitchFamily="34" charset="0"/>
              </a:rPr>
              <a:t>        Khái niệm số thập phân </a:t>
            </a:r>
            <a:r>
              <a:rPr lang="en-US" b="1">
                <a:solidFill>
                  <a:srgbClr val="6600CC"/>
                </a:solidFill>
                <a:latin typeface="Arial" pitchFamily="34" charset="0"/>
              </a:rPr>
              <a:t>(tiếp theo)</a:t>
            </a:r>
          </a:p>
        </p:txBody>
      </p:sp>
      <p:sp>
        <p:nvSpPr>
          <p:cNvPr id="9235" name="Text Box 24"/>
          <p:cNvSpPr txBox="1">
            <a:spLocks noChangeArrowheads="1"/>
          </p:cNvSpPr>
          <p:nvPr/>
        </p:nvSpPr>
        <p:spPr bwMode="auto">
          <a:xfrm>
            <a:off x="0" y="0"/>
            <a:ext cx="91440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Môn : Toán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16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22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66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22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16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500"/>
                                        <p:tgtEl>
                                          <p:spTgt spid="22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66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500"/>
                                        <p:tgtEl>
                                          <p:spTgt spid="22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160"/>
                            </p:stCondLst>
                            <p:childTnLst>
                              <p:par>
                                <p:cTn id="5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500"/>
                                        <p:tgtEl>
                                          <p:spTgt spid="22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22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2293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9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9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9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9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9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5" dur="500"/>
                                        <p:tgtEl>
                                          <p:spTgt spid="229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0" dur="500"/>
                                        <p:tgtEl>
                                          <p:spTgt spid="229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5" dur="500"/>
                                        <p:tgtEl>
                                          <p:spTgt spid="229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2293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2293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2293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/>
      <p:bldP spid="229379" grpId="0"/>
      <p:bldP spid="229380" grpId="0"/>
      <p:bldP spid="229381" grpId="0"/>
      <p:bldP spid="229382" grpId="0"/>
      <p:bldP spid="229383" grpId="0"/>
      <p:bldP spid="229384" grpId="0"/>
      <p:bldP spid="229385" grpId="0"/>
      <p:bldP spid="229386" grpId="0"/>
      <p:bldP spid="229387" grpId="0"/>
      <p:bldP spid="229388" grpId="0"/>
      <p:bldP spid="229394" grpId="0"/>
      <p:bldP spid="229397" grpId="0" animBg="1"/>
      <p:bldP spid="229398" grpId="0" animBg="1"/>
      <p:bldP spid="2293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6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971800"/>
            <a:ext cx="7924800" cy="682625"/>
          </a:xfrm>
        </p:spPr>
        <p:txBody>
          <a:bodyPr anchorCtr="1"/>
          <a:lstStyle/>
          <a:p>
            <a:pPr algn="l" eaLnBrk="1" hangingPunct="1">
              <a:defRPr/>
            </a:pPr>
            <a:r>
              <a:rPr lang="en-US" sz="2000" b="1" u="sng" smtClean="0">
                <a:solidFill>
                  <a:srgbClr val="660033"/>
                </a:solidFill>
                <a:effectLst/>
                <a:latin typeface="Arial"/>
              </a:rPr>
              <a:t>Bài tập 2:</a:t>
            </a:r>
            <a:r>
              <a:rPr lang="en-US" sz="2400" smtClean="0">
                <a:latin typeface="Arial"/>
              </a:rPr>
              <a:t> </a:t>
            </a:r>
            <a:r>
              <a:rPr lang="en-US" sz="2000" smtClean="0">
                <a:solidFill>
                  <a:srgbClr val="996633"/>
                </a:solidFill>
                <a:effectLst/>
                <a:latin typeface="Arial"/>
              </a:rPr>
              <a:t>Viết các hỗn số sau thành số thập phân rồi </a:t>
            </a:r>
            <a:r>
              <a:rPr lang="vi-VN" sz="2000" smtClean="0">
                <a:solidFill>
                  <a:srgbClr val="996633"/>
                </a:solidFill>
                <a:effectLst/>
                <a:latin typeface="Arial"/>
              </a:rPr>
              <a:t>đ</a:t>
            </a:r>
            <a:r>
              <a:rPr lang="en-US" sz="2000" smtClean="0">
                <a:solidFill>
                  <a:srgbClr val="996633"/>
                </a:solidFill>
                <a:effectLst/>
                <a:latin typeface="Arial"/>
              </a:rPr>
              <a:t>ọc:</a:t>
            </a:r>
          </a:p>
        </p:txBody>
      </p:sp>
      <p:sp>
        <p:nvSpPr>
          <p:cNvPr id="218142" name="Text Box 30"/>
          <p:cNvSpPr txBox="1">
            <a:spLocks noChangeArrowheads="1"/>
          </p:cNvSpPr>
          <p:nvPr/>
        </p:nvSpPr>
        <p:spPr bwMode="auto">
          <a:xfrm>
            <a:off x="1295400" y="3886200"/>
            <a:ext cx="12192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pitchFamily="34" charset="0"/>
              </a:rPr>
              <a:t>= </a:t>
            </a: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5,9</a:t>
            </a:r>
            <a:r>
              <a:rPr lang="en-US" sz="2000">
                <a:latin typeface="Arial" pitchFamily="34" charset="0"/>
              </a:rPr>
              <a:t> </a:t>
            </a:r>
          </a:p>
        </p:txBody>
      </p:sp>
      <p:sp>
        <p:nvSpPr>
          <p:cNvPr id="218143" name="Text Box 31"/>
          <p:cNvSpPr txBox="1">
            <a:spLocks noChangeArrowheads="1"/>
          </p:cNvSpPr>
          <p:nvPr/>
        </p:nvSpPr>
        <p:spPr bwMode="auto">
          <a:xfrm>
            <a:off x="2819400" y="3962400"/>
            <a:ext cx="37338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00"/>
                </a:solidFill>
                <a:latin typeface="Arial" pitchFamily="34" charset="0"/>
              </a:rPr>
              <a:t>Đọc là: n</a:t>
            </a:r>
            <a:r>
              <a:rPr lang="vi-VN" sz="2000">
                <a:solidFill>
                  <a:srgbClr val="800000"/>
                </a:solidFill>
                <a:latin typeface="Arial" pitchFamily="34" charset="0"/>
              </a:rPr>
              <a:t>ă</a:t>
            </a:r>
            <a:r>
              <a:rPr lang="en-US" sz="2000">
                <a:solidFill>
                  <a:srgbClr val="800000"/>
                </a:solidFill>
                <a:latin typeface="Arial" pitchFamily="34" charset="0"/>
              </a:rPr>
              <a:t>m phẩy chín</a:t>
            </a:r>
          </a:p>
        </p:txBody>
      </p:sp>
      <p:sp>
        <p:nvSpPr>
          <p:cNvPr id="218144" name="Text Box 32"/>
          <p:cNvSpPr txBox="1">
            <a:spLocks noChangeArrowheads="1"/>
          </p:cNvSpPr>
          <p:nvPr/>
        </p:nvSpPr>
        <p:spPr bwMode="auto">
          <a:xfrm>
            <a:off x="1295400" y="4876800"/>
            <a:ext cx="13716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pitchFamily="34" charset="0"/>
              </a:rPr>
              <a:t>= </a:t>
            </a: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82,45 </a:t>
            </a:r>
          </a:p>
        </p:txBody>
      </p:sp>
      <p:sp>
        <p:nvSpPr>
          <p:cNvPr id="218145" name="Text Box 33"/>
          <p:cNvSpPr txBox="1">
            <a:spLocks noChangeArrowheads="1"/>
          </p:cNvSpPr>
          <p:nvPr/>
        </p:nvSpPr>
        <p:spPr bwMode="auto">
          <a:xfrm>
            <a:off x="1295400" y="5715000"/>
            <a:ext cx="18288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pitchFamily="34" charset="0"/>
              </a:rPr>
              <a:t>= </a:t>
            </a:r>
            <a:r>
              <a:rPr lang="en-US" sz="2000">
                <a:solidFill>
                  <a:srgbClr val="FF3300"/>
                </a:solidFill>
                <a:latin typeface="Arial" pitchFamily="34" charset="0"/>
              </a:rPr>
              <a:t>810,225 </a:t>
            </a:r>
            <a:r>
              <a:rPr lang="en-US" sz="2000">
                <a:latin typeface="Arial" pitchFamily="34" charset="0"/>
              </a:rPr>
              <a:t> </a:t>
            </a:r>
            <a:r>
              <a:rPr lang="en-US" sz="2000" b="1">
                <a:latin typeface="Arial" pitchFamily="34" charset="0"/>
              </a:rPr>
              <a:t> </a:t>
            </a:r>
          </a:p>
        </p:txBody>
      </p:sp>
      <p:sp>
        <p:nvSpPr>
          <p:cNvPr id="218146" name="Text Box 34"/>
          <p:cNvSpPr txBox="1">
            <a:spLocks noChangeArrowheads="1"/>
          </p:cNvSpPr>
          <p:nvPr/>
        </p:nvSpPr>
        <p:spPr bwMode="auto">
          <a:xfrm>
            <a:off x="2743200" y="4953000"/>
            <a:ext cx="59436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00"/>
                </a:solidFill>
                <a:latin typeface="Arial" pitchFamily="34" charset="0"/>
              </a:rPr>
              <a:t>Đọc là: tám m</a:t>
            </a:r>
            <a:r>
              <a:rPr lang="vi-VN" sz="2000">
                <a:solidFill>
                  <a:srgbClr val="800000"/>
                </a:solidFill>
                <a:latin typeface="Arial" pitchFamily="34" charset="0"/>
              </a:rPr>
              <a:t>ươ</a:t>
            </a:r>
            <a:r>
              <a:rPr lang="en-US" sz="2000">
                <a:solidFill>
                  <a:srgbClr val="800000"/>
                </a:solidFill>
                <a:latin typeface="Arial" pitchFamily="34" charset="0"/>
              </a:rPr>
              <a:t>i hai phẩy bốn m</a:t>
            </a:r>
            <a:r>
              <a:rPr lang="vi-VN" sz="2000">
                <a:solidFill>
                  <a:srgbClr val="800000"/>
                </a:solidFill>
                <a:latin typeface="Arial" pitchFamily="34" charset="0"/>
              </a:rPr>
              <a:t>ươ</a:t>
            </a:r>
            <a:r>
              <a:rPr lang="en-US" sz="2000">
                <a:solidFill>
                  <a:srgbClr val="800000"/>
                </a:solidFill>
                <a:latin typeface="Arial" pitchFamily="34" charset="0"/>
              </a:rPr>
              <a:t>i l</a:t>
            </a:r>
            <a:r>
              <a:rPr lang="vi-VN" sz="2000">
                <a:solidFill>
                  <a:srgbClr val="800000"/>
                </a:solidFill>
                <a:latin typeface="Arial" pitchFamily="34" charset="0"/>
              </a:rPr>
              <a:t>ă</a:t>
            </a:r>
            <a:r>
              <a:rPr lang="en-US" sz="2000">
                <a:solidFill>
                  <a:srgbClr val="800000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218147" name="Text Box 35"/>
          <p:cNvSpPr txBox="1">
            <a:spLocks noChangeArrowheads="1"/>
          </p:cNvSpPr>
          <p:nvPr/>
        </p:nvSpPr>
        <p:spPr bwMode="auto">
          <a:xfrm>
            <a:off x="2514600" y="5715000"/>
            <a:ext cx="66294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00"/>
                </a:solidFill>
                <a:latin typeface="Arial" pitchFamily="34" charset="0"/>
              </a:rPr>
              <a:t>   Đọc là: tám tr</a:t>
            </a:r>
            <a:r>
              <a:rPr lang="vi-VN" sz="2000">
                <a:solidFill>
                  <a:srgbClr val="800000"/>
                </a:solidFill>
                <a:latin typeface="Arial" pitchFamily="34" charset="0"/>
              </a:rPr>
              <a:t>ă</a:t>
            </a:r>
            <a:r>
              <a:rPr lang="en-US" sz="2000">
                <a:solidFill>
                  <a:srgbClr val="800000"/>
                </a:solidFill>
                <a:latin typeface="Arial" pitchFamily="34" charset="0"/>
              </a:rPr>
              <a:t>m m</a:t>
            </a:r>
            <a:r>
              <a:rPr lang="vi-VN" sz="2000">
                <a:solidFill>
                  <a:srgbClr val="800000"/>
                </a:solidFill>
                <a:latin typeface="Arial" pitchFamily="34" charset="0"/>
              </a:rPr>
              <a:t>ư</a:t>
            </a:r>
            <a:r>
              <a:rPr lang="en-US" sz="2000">
                <a:solidFill>
                  <a:srgbClr val="800000"/>
                </a:solidFill>
                <a:latin typeface="Arial" pitchFamily="34" charset="0"/>
              </a:rPr>
              <a:t>ời phẩy hai tr</a:t>
            </a:r>
            <a:r>
              <a:rPr lang="vi-VN" sz="2000">
                <a:solidFill>
                  <a:srgbClr val="800000"/>
                </a:solidFill>
                <a:latin typeface="Arial" pitchFamily="34" charset="0"/>
              </a:rPr>
              <a:t>ă</a:t>
            </a:r>
            <a:r>
              <a:rPr lang="en-US" sz="2000">
                <a:solidFill>
                  <a:srgbClr val="800000"/>
                </a:solidFill>
                <a:latin typeface="Arial" pitchFamily="34" charset="0"/>
              </a:rPr>
              <a:t>m hai m</a:t>
            </a:r>
            <a:r>
              <a:rPr lang="vi-VN" sz="2000">
                <a:solidFill>
                  <a:srgbClr val="800000"/>
                </a:solidFill>
                <a:latin typeface="Arial" pitchFamily="34" charset="0"/>
              </a:rPr>
              <a:t>ươ</a:t>
            </a:r>
            <a:r>
              <a:rPr lang="en-US" sz="2000">
                <a:solidFill>
                  <a:srgbClr val="800000"/>
                </a:solidFill>
                <a:latin typeface="Arial" pitchFamily="34" charset="0"/>
              </a:rPr>
              <a:t>i l</a:t>
            </a:r>
            <a:r>
              <a:rPr lang="vi-VN" sz="2000">
                <a:solidFill>
                  <a:srgbClr val="800000"/>
                </a:solidFill>
                <a:latin typeface="Arial" pitchFamily="34" charset="0"/>
              </a:rPr>
              <a:t>ă</a:t>
            </a:r>
            <a:r>
              <a:rPr lang="en-US" sz="2000">
                <a:solidFill>
                  <a:srgbClr val="800000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218150" name="Line 38"/>
          <p:cNvSpPr>
            <a:spLocks noChangeShapeType="1"/>
          </p:cNvSpPr>
          <p:nvPr/>
        </p:nvSpPr>
        <p:spPr bwMode="auto">
          <a:xfrm>
            <a:off x="5334000" y="3505200"/>
            <a:ext cx="1447800" cy="0"/>
          </a:xfrm>
          <a:prstGeom prst="line">
            <a:avLst/>
          </a:prstGeom>
          <a:noFill/>
          <a:ln w="254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8151" name="Line 39"/>
          <p:cNvSpPr>
            <a:spLocks noChangeShapeType="1"/>
          </p:cNvSpPr>
          <p:nvPr/>
        </p:nvSpPr>
        <p:spPr bwMode="auto">
          <a:xfrm>
            <a:off x="2133600" y="3505200"/>
            <a:ext cx="533400" cy="0"/>
          </a:xfrm>
          <a:prstGeom prst="line">
            <a:avLst/>
          </a:prstGeom>
          <a:noFill/>
          <a:ln w="254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8152" name="Line 40"/>
          <p:cNvSpPr>
            <a:spLocks noChangeShapeType="1"/>
          </p:cNvSpPr>
          <p:nvPr/>
        </p:nvSpPr>
        <p:spPr bwMode="auto">
          <a:xfrm>
            <a:off x="3124200" y="3505200"/>
            <a:ext cx="762000" cy="0"/>
          </a:xfrm>
          <a:prstGeom prst="line">
            <a:avLst/>
          </a:prstGeom>
          <a:noFill/>
          <a:ln w="254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8153" name="Line 41"/>
          <p:cNvSpPr>
            <a:spLocks noChangeShapeType="1"/>
          </p:cNvSpPr>
          <p:nvPr/>
        </p:nvSpPr>
        <p:spPr bwMode="auto">
          <a:xfrm>
            <a:off x="7162800" y="3505200"/>
            <a:ext cx="609600" cy="0"/>
          </a:xfrm>
          <a:prstGeom prst="line">
            <a:avLst/>
          </a:prstGeom>
          <a:noFill/>
          <a:ln w="254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88" name="Rectangle 46"/>
          <p:cNvSpPr>
            <a:spLocks noChangeArrowheads="1"/>
          </p:cNvSpPr>
          <p:nvPr/>
        </p:nvSpPr>
        <p:spPr bwMode="auto">
          <a:xfrm>
            <a:off x="609600" y="2819400"/>
            <a:ext cx="1600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000" b="1" u="sng">
                <a:solidFill>
                  <a:srgbClr val="660033"/>
                </a:solidFill>
                <a:latin typeface="Arial" pitchFamily="34" charset="0"/>
              </a:rPr>
              <a:t>Bài tập 1:</a:t>
            </a:r>
            <a:endParaRPr lang="en-US" sz="2000" i="1" u="sng">
              <a:solidFill>
                <a:srgbClr val="660033"/>
              </a:solidFill>
              <a:latin typeface="Arial" pitchFamily="34" charset="0"/>
            </a:endParaRPr>
          </a:p>
        </p:txBody>
      </p:sp>
      <p:sp>
        <p:nvSpPr>
          <p:cNvPr id="3089" name="Rectangle 50"/>
          <p:cNvSpPr>
            <a:spLocks noChangeArrowheads="1"/>
          </p:cNvSpPr>
          <p:nvPr/>
        </p:nvSpPr>
        <p:spPr bwMode="auto">
          <a:xfrm>
            <a:off x="0" y="-184150"/>
            <a:ext cx="184150" cy="338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1600">
              <a:latin typeface="Arial" pitchFamily="34" charset="0"/>
            </a:endParaRPr>
          </a:p>
        </p:txBody>
      </p:sp>
      <p:graphicFrame>
        <p:nvGraphicFramePr>
          <p:cNvPr id="3074" name="Object 49"/>
          <p:cNvGraphicFramePr>
            <a:graphicFrameLocks noChangeAspect="1"/>
          </p:cNvGraphicFramePr>
          <p:nvPr/>
        </p:nvGraphicFramePr>
        <p:xfrm>
          <a:off x="609600" y="3733800"/>
          <a:ext cx="636588" cy="838200"/>
        </p:xfrm>
        <a:graphic>
          <a:graphicData uri="http://schemas.openxmlformats.org/presentationml/2006/ole">
            <p:oleObj spid="_x0000_s3074" name="Equation" r:id="rId3" imgW="291973" imgH="393529" progId="Equation.3">
              <p:embed/>
            </p:oleObj>
          </a:graphicData>
        </a:graphic>
      </p:graphicFrame>
      <p:sp>
        <p:nvSpPr>
          <p:cNvPr id="3090" name="Rectangle 52"/>
          <p:cNvSpPr>
            <a:spLocks noChangeArrowheads="1"/>
          </p:cNvSpPr>
          <p:nvPr/>
        </p:nvSpPr>
        <p:spPr bwMode="auto">
          <a:xfrm>
            <a:off x="0" y="-184150"/>
            <a:ext cx="184150" cy="338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1600">
              <a:latin typeface="Arial" pitchFamily="34" charset="0"/>
            </a:endParaRPr>
          </a:p>
        </p:txBody>
      </p:sp>
      <p:graphicFrame>
        <p:nvGraphicFramePr>
          <p:cNvPr id="3075" name="Object 51"/>
          <p:cNvGraphicFramePr>
            <a:graphicFrameLocks noChangeAspect="1"/>
          </p:cNvGraphicFramePr>
          <p:nvPr/>
        </p:nvGraphicFramePr>
        <p:xfrm>
          <a:off x="381000" y="4648200"/>
          <a:ext cx="774700" cy="838200"/>
        </p:xfrm>
        <a:graphic>
          <a:graphicData uri="http://schemas.openxmlformats.org/presentationml/2006/ole">
            <p:oleObj spid="_x0000_s3075" name="Equation" r:id="rId4" imgW="444307" imgH="393529" progId="Equation.3">
              <p:embed/>
            </p:oleObj>
          </a:graphicData>
        </a:graphic>
      </p:graphicFrame>
      <p:sp>
        <p:nvSpPr>
          <p:cNvPr id="3091" name="Rectangle 54"/>
          <p:cNvSpPr>
            <a:spLocks noChangeArrowheads="1"/>
          </p:cNvSpPr>
          <p:nvPr/>
        </p:nvSpPr>
        <p:spPr bwMode="auto">
          <a:xfrm>
            <a:off x="0" y="3049588"/>
            <a:ext cx="184150" cy="338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1600">
              <a:latin typeface="Arial" pitchFamily="34" charset="0"/>
            </a:endParaRPr>
          </a:p>
        </p:txBody>
      </p:sp>
      <p:graphicFrame>
        <p:nvGraphicFramePr>
          <p:cNvPr id="3076" name="Object 53"/>
          <p:cNvGraphicFramePr>
            <a:graphicFrameLocks noChangeAspect="1"/>
          </p:cNvGraphicFramePr>
          <p:nvPr/>
        </p:nvGraphicFramePr>
        <p:xfrm>
          <a:off x="152400" y="5562600"/>
          <a:ext cx="1219200" cy="860425"/>
        </p:xfrm>
        <a:graphic>
          <a:graphicData uri="http://schemas.openxmlformats.org/presentationml/2006/ole">
            <p:oleObj spid="_x0000_s3076" name="Equation" r:id="rId5" imgW="596641" imgH="393529" progId="Equation.3">
              <p:embed/>
            </p:oleObj>
          </a:graphicData>
        </a:graphic>
      </p:graphicFrame>
      <p:sp>
        <p:nvSpPr>
          <p:cNvPr id="218167" name="Text Box 55"/>
          <p:cNvSpPr txBox="1">
            <a:spLocks noChangeArrowheads="1"/>
          </p:cNvSpPr>
          <p:nvPr/>
        </p:nvSpPr>
        <p:spPr bwMode="auto">
          <a:xfrm>
            <a:off x="0" y="9906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pitchFamily="34" charset="0"/>
              </a:rPr>
              <a:t>        Khái niệm số thập phân </a:t>
            </a:r>
            <a:r>
              <a:rPr lang="en-US" b="1">
                <a:solidFill>
                  <a:srgbClr val="6600CC"/>
                </a:solidFill>
                <a:latin typeface="Arial" pitchFamily="34" charset="0"/>
              </a:rPr>
              <a:t>(tiếp theo)</a:t>
            </a:r>
          </a:p>
        </p:txBody>
      </p:sp>
      <p:sp>
        <p:nvSpPr>
          <p:cNvPr id="3093" name="Text Box 56"/>
          <p:cNvSpPr txBox="1">
            <a:spLocks noChangeArrowheads="1"/>
          </p:cNvSpPr>
          <p:nvPr/>
        </p:nvSpPr>
        <p:spPr bwMode="auto">
          <a:xfrm>
            <a:off x="0" y="0"/>
            <a:ext cx="91440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Môn : Toán</a:t>
            </a:r>
          </a:p>
        </p:txBody>
      </p:sp>
      <p:sp>
        <p:nvSpPr>
          <p:cNvPr id="218169" name="Text Box 57"/>
          <p:cNvSpPr txBox="1">
            <a:spLocks noChangeArrowheads="1"/>
          </p:cNvSpPr>
          <p:nvPr/>
        </p:nvSpPr>
        <p:spPr bwMode="auto">
          <a:xfrm>
            <a:off x="609600" y="1981200"/>
            <a:ext cx="60198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663300"/>
                </a:solidFill>
                <a:latin typeface="Arial" pitchFamily="34" charset="0"/>
              </a:rPr>
              <a:t>b, Cấu tạo của số thập phân:</a:t>
            </a:r>
          </a:p>
        </p:txBody>
      </p:sp>
      <p:sp>
        <p:nvSpPr>
          <p:cNvPr id="218170" name="Rectangle 58"/>
          <p:cNvSpPr>
            <a:spLocks noChangeArrowheads="1"/>
          </p:cNvSpPr>
          <p:nvPr/>
        </p:nvSpPr>
        <p:spPr bwMode="auto">
          <a:xfrm>
            <a:off x="0" y="14478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a,Các số  2,7 ;  8,56 ;  0,195  cũng là số thập phân.</a:t>
            </a:r>
          </a:p>
        </p:txBody>
      </p:sp>
      <p:sp>
        <p:nvSpPr>
          <p:cNvPr id="218171" name="Text Box 59"/>
          <p:cNvSpPr txBox="1">
            <a:spLocks noChangeArrowheads="1"/>
          </p:cNvSpPr>
          <p:nvPr/>
        </p:nvSpPr>
        <p:spPr bwMode="auto">
          <a:xfrm>
            <a:off x="457200" y="2362200"/>
            <a:ext cx="31242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pitchFamily="34" charset="0"/>
              </a:rPr>
              <a:t>c, </a:t>
            </a:r>
            <a:r>
              <a:rPr lang="en-US" sz="2400" b="1" u="sng">
                <a:solidFill>
                  <a:srgbClr val="0000FF"/>
                </a:solidFill>
                <a:latin typeface="Arial" pitchFamily="34" charset="0"/>
              </a:rPr>
              <a:t>Luyện tập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8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8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218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218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218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218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218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218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8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8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500"/>
                                        <p:tgtEl>
                                          <p:spTgt spid="21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218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218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218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8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8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81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8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81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8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81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8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81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81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6" grpId="0"/>
      <p:bldP spid="218142" grpId="0"/>
      <p:bldP spid="218143" grpId="0"/>
      <p:bldP spid="218144" grpId="0"/>
      <p:bldP spid="218145" grpId="0"/>
      <p:bldP spid="218146" grpId="0"/>
      <p:bldP spid="218147" grpId="0"/>
      <p:bldP spid="218150" grpId="0" animBg="1"/>
      <p:bldP spid="218151" grpId="0" animBg="1"/>
      <p:bldP spid="218152" grpId="0" animBg="1"/>
      <p:bldP spid="218153" grpId="0" animBg="1"/>
      <p:bldP spid="218167" grpId="0"/>
      <p:bldP spid="218169" grpId="0"/>
      <p:bldP spid="2181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4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3810000"/>
            <a:ext cx="9067800" cy="1139825"/>
          </a:xfrm>
        </p:spPr>
        <p:txBody>
          <a:bodyPr anchorCtr="1"/>
          <a:lstStyle/>
          <a:p>
            <a:pPr algn="l" eaLnBrk="1" hangingPunct="1">
              <a:defRPr/>
            </a:pPr>
            <a:r>
              <a:rPr lang="en-US" sz="2000" b="1" u="sng" smtClean="0">
                <a:solidFill>
                  <a:srgbClr val="800000"/>
                </a:solidFill>
                <a:effectLst/>
                <a:latin typeface="Arial"/>
              </a:rPr>
              <a:t>Bài tập 3:</a:t>
            </a:r>
            <a:r>
              <a:rPr lang="en-US" sz="2400" smtClean="0">
                <a:latin typeface="Arial"/>
              </a:rPr>
              <a:t> </a:t>
            </a:r>
            <a:r>
              <a:rPr lang="en-US" sz="2400" smtClean="0">
                <a:solidFill>
                  <a:srgbClr val="CC0066"/>
                </a:solidFill>
                <a:effectLst/>
                <a:latin typeface="Arial"/>
              </a:rPr>
              <a:t>Viết các số thập phân sau thành phân số thập phân:</a:t>
            </a:r>
            <a:r>
              <a:rPr lang="en-US" sz="2400" i="1" smtClean="0">
                <a:effectLst/>
                <a:latin typeface="Arial"/>
              </a:rPr>
              <a:t> </a:t>
            </a:r>
          </a:p>
        </p:txBody>
      </p:sp>
      <p:sp>
        <p:nvSpPr>
          <p:cNvPr id="219141" name="Text Box 5"/>
          <p:cNvSpPr txBox="1">
            <a:spLocks noChangeArrowheads="1"/>
          </p:cNvSpPr>
          <p:nvPr/>
        </p:nvSpPr>
        <p:spPr bwMode="auto">
          <a:xfrm>
            <a:off x="990600" y="4876800"/>
            <a:ext cx="312420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660033"/>
                </a:solidFill>
                <a:latin typeface="Arial" pitchFamily="34" charset="0"/>
              </a:rPr>
              <a:t>0,1</a:t>
            </a:r>
          </a:p>
        </p:txBody>
      </p:sp>
      <p:sp>
        <p:nvSpPr>
          <p:cNvPr id="219142" name="Text Box 6"/>
          <p:cNvSpPr txBox="1">
            <a:spLocks noChangeArrowheads="1"/>
          </p:cNvSpPr>
          <p:nvPr/>
        </p:nvSpPr>
        <p:spPr bwMode="auto">
          <a:xfrm>
            <a:off x="5334000" y="5943600"/>
            <a:ext cx="266700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660033"/>
                </a:solidFill>
                <a:latin typeface="Arial" pitchFamily="34" charset="0"/>
              </a:rPr>
              <a:t>0,095</a:t>
            </a:r>
          </a:p>
        </p:txBody>
      </p:sp>
      <p:sp>
        <p:nvSpPr>
          <p:cNvPr id="219143" name="Text Box 7"/>
          <p:cNvSpPr txBox="1">
            <a:spLocks noChangeArrowheads="1"/>
          </p:cNvSpPr>
          <p:nvPr/>
        </p:nvSpPr>
        <p:spPr bwMode="auto">
          <a:xfrm>
            <a:off x="914400" y="6096000"/>
            <a:ext cx="289560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660033"/>
                </a:solidFill>
                <a:latin typeface="Arial" pitchFamily="34" charset="0"/>
              </a:rPr>
              <a:t>0,02</a:t>
            </a:r>
          </a:p>
        </p:txBody>
      </p:sp>
      <p:sp>
        <p:nvSpPr>
          <p:cNvPr id="219144" name="Text Box 8"/>
          <p:cNvSpPr txBox="1">
            <a:spLocks noChangeArrowheads="1"/>
          </p:cNvSpPr>
          <p:nvPr/>
        </p:nvSpPr>
        <p:spPr bwMode="auto">
          <a:xfrm>
            <a:off x="5257800" y="4800600"/>
            <a:ext cx="335280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660033"/>
                </a:solidFill>
                <a:latin typeface="Arial" pitchFamily="34" charset="0"/>
              </a:rPr>
              <a:t>0,004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1828800" y="4572000"/>
            <a:ext cx="2286000" cy="1071563"/>
            <a:chOff x="1008" y="1392"/>
            <a:chExt cx="1440" cy="675"/>
          </a:xfrm>
        </p:grpSpPr>
        <p:grpSp>
          <p:nvGrpSpPr>
            <p:cNvPr id="10279" name="Group 21"/>
            <p:cNvGrpSpPr>
              <a:grpSpLocks/>
            </p:cNvGrpSpPr>
            <p:nvPr/>
          </p:nvGrpSpPr>
          <p:grpSpPr bwMode="auto">
            <a:xfrm>
              <a:off x="1200" y="1392"/>
              <a:ext cx="1248" cy="675"/>
              <a:chOff x="768" y="2016"/>
              <a:chExt cx="1248" cy="675"/>
            </a:xfrm>
          </p:grpSpPr>
          <p:grpSp>
            <p:nvGrpSpPr>
              <p:cNvPr id="10281" name="Group 22"/>
              <p:cNvGrpSpPr>
                <a:grpSpLocks/>
              </p:cNvGrpSpPr>
              <p:nvPr/>
            </p:nvGrpSpPr>
            <p:grpSpPr bwMode="auto">
              <a:xfrm>
                <a:off x="768" y="2016"/>
                <a:ext cx="1248" cy="675"/>
                <a:chOff x="2148" y="972"/>
                <a:chExt cx="996" cy="675"/>
              </a:xfrm>
            </p:grpSpPr>
            <p:sp>
              <p:nvSpPr>
                <p:cNvPr id="1028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184" y="972"/>
                  <a:ext cx="960" cy="291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FF3300"/>
                      </a:solidFill>
                      <a:latin typeface="Arial" pitchFamily="34" charset="0"/>
                    </a:rPr>
                    <a:t>1</a:t>
                  </a:r>
                </a:p>
              </p:txBody>
            </p:sp>
            <p:sp>
              <p:nvSpPr>
                <p:cNvPr id="1028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148" y="1356"/>
                  <a:ext cx="528" cy="291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FF3300"/>
                      </a:solidFill>
                      <a:latin typeface="Arial" pitchFamily="34" charset="0"/>
                    </a:rPr>
                    <a:t>10</a:t>
                  </a:r>
                </a:p>
              </p:txBody>
            </p:sp>
          </p:grpSp>
          <p:sp>
            <p:nvSpPr>
              <p:cNvPr id="10282" name="Line 25"/>
              <p:cNvSpPr>
                <a:spLocks noChangeShapeType="1"/>
              </p:cNvSpPr>
              <p:nvPr/>
            </p:nvSpPr>
            <p:spPr bwMode="auto">
              <a:xfrm>
                <a:off x="804" y="2400"/>
                <a:ext cx="348" cy="0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80" name="Text Box 32"/>
            <p:cNvSpPr txBox="1">
              <a:spLocks noChangeArrowheads="1"/>
            </p:cNvSpPr>
            <p:nvPr/>
          </p:nvSpPr>
          <p:spPr bwMode="auto">
            <a:xfrm>
              <a:off x="1008" y="1632"/>
              <a:ext cx="240" cy="25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Arial" pitchFamily="34" charset="0"/>
                </a:rPr>
                <a:t>=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6477000" y="5729288"/>
            <a:ext cx="2286000" cy="1071562"/>
            <a:chOff x="4032" y="2409"/>
            <a:chExt cx="1440" cy="675"/>
          </a:xfrm>
        </p:grpSpPr>
        <p:grpSp>
          <p:nvGrpSpPr>
            <p:cNvPr id="10273" name="Group 31"/>
            <p:cNvGrpSpPr>
              <a:grpSpLocks/>
            </p:cNvGrpSpPr>
            <p:nvPr/>
          </p:nvGrpSpPr>
          <p:grpSpPr bwMode="auto">
            <a:xfrm>
              <a:off x="4224" y="2409"/>
              <a:ext cx="1248" cy="675"/>
              <a:chOff x="4272" y="2352"/>
              <a:chExt cx="1248" cy="675"/>
            </a:xfrm>
          </p:grpSpPr>
          <p:grpSp>
            <p:nvGrpSpPr>
              <p:cNvPr id="10275" name="Group 17"/>
              <p:cNvGrpSpPr>
                <a:grpSpLocks/>
              </p:cNvGrpSpPr>
              <p:nvPr/>
            </p:nvGrpSpPr>
            <p:grpSpPr bwMode="auto">
              <a:xfrm>
                <a:off x="4272" y="2352"/>
                <a:ext cx="1248" cy="675"/>
                <a:chOff x="2148" y="972"/>
                <a:chExt cx="996" cy="675"/>
              </a:xfrm>
            </p:grpSpPr>
            <p:sp>
              <p:nvSpPr>
                <p:cNvPr id="10277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184" y="972"/>
                  <a:ext cx="960" cy="291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>
                      <a:solidFill>
                        <a:srgbClr val="FF3300"/>
                      </a:solidFill>
                      <a:latin typeface="Arial" pitchFamily="34" charset="0"/>
                    </a:rPr>
                    <a:t> 95</a:t>
                  </a:r>
                  <a:endParaRPr lang="en-US" sz="2400" b="1">
                    <a:solidFill>
                      <a:srgbClr val="FF33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278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148" y="1356"/>
                  <a:ext cx="528" cy="291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FF3300"/>
                      </a:solidFill>
                      <a:latin typeface="Arial" pitchFamily="34" charset="0"/>
                    </a:rPr>
                    <a:t>1000</a:t>
                  </a:r>
                </a:p>
              </p:txBody>
            </p:sp>
          </p:grpSp>
          <p:sp>
            <p:nvSpPr>
              <p:cNvPr id="10276" name="Line 20"/>
              <p:cNvSpPr>
                <a:spLocks noChangeShapeType="1"/>
              </p:cNvSpPr>
              <p:nvPr/>
            </p:nvSpPr>
            <p:spPr bwMode="auto">
              <a:xfrm>
                <a:off x="4308" y="2736"/>
                <a:ext cx="492" cy="0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74" name="Text Box 34"/>
            <p:cNvSpPr txBox="1">
              <a:spLocks noChangeArrowheads="1"/>
            </p:cNvSpPr>
            <p:nvPr/>
          </p:nvSpPr>
          <p:spPr bwMode="auto">
            <a:xfrm>
              <a:off x="4032" y="2592"/>
              <a:ext cx="240" cy="25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Arial" pitchFamily="34" charset="0"/>
                </a:rPr>
                <a:t>=</a:t>
              </a:r>
            </a:p>
          </p:txBody>
        </p:sp>
      </p:grp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6324600" y="4495800"/>
            <a:ext cx="2362200" cy="1071563"/>
            <a:chOff x="3936" y="1353"/>
            <a:chExt cx="1488" cy="675"/>
          </a:xfrm>
        </p:grpSpPr>
        <p:grpSp>
          <p:nvGrpSpPr>
            <p:cNvPr id="10267" name="Group 26"/>
            <p:cNvGrpSpPr>
              <a:grpSpLocks/>
            </p:cNvGrpSpPr>
            <p:nvPr/>
          </p:nvGrpSpPr>
          <p:grpSpPr bwMode="auto">
            <a:xfrm>
              <a:off x="4176" y="1353"/>
              <a:ext cx="1248" cy="675"/>
              <a:chOff x="768" y="2016"/>
              <a:chExt cx="1248" cy="675"/>
            </a:xfrm>
          </p:grpSpPr>
          <p:grpSp>
            <p:nvGrpSpPr>
              <p:cNvPr id="10269" name="Group 27"/>
              <p:cNvGrpSpPr>
                <a:grpSpLocks/>
              </p:cNvGrpSpPr>
              <p:nvPr/>
            </p:nvGrpSpPr>
            <p:grpSpPr bwMode="auto">
              <a:xfrm>
                <a:off x="768" y="2016"/>
                <a:ext cx="1248" cy="675"/>
                <a:chOff x="2148" y="972"/>
                <a:chExt cx="996" cy="675"/>
              </a:xfrm>
            </p:grpSpPr>
            <p:sp>
              <p:nvSpPr>
                <p:cNvPr id="10271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184" y="972"/>
                  <a:ext cx="960" cy="291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>
                      <a:solidFill>
                        <a:srgbClr val="FF3300"/>
                      </a:solidFill>
                      <a:latin typeface="Arial" pitchFamily="34" charset="0"/>
                    </a:rPr>
                    <a:t> 4</a:t>
                  </a:r>
                  <a:endParaRPr lang="en-US" sz="2400" b="1">
                    <a:solidFill>
                      <a:srgbClr val="FF33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272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148" y="1356"/>
                  <a:ext cx="528" cy="291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FF3300"/>
                      </a:solidFill>
                      <a:latin typeface="Arial" pitchFamily="34" charset="0"/>
                    </a:rPr>
                    <a:t>1000</a:t>
                  </a:r>
                </a:p>
              </p:txBody>
            </p:sp>
          </p:grpSp>
          <p:sp>
            <p:nvSpPr>
              <p:cNvPr id="10270" name="Line 30"/>
              <p:cNvSpPr>
                <a:spLocks noChangeShapeType="1"/>
              </p:cNvSpPr>
              <p:nvPr/>
            </p:nvSpPr>
            <p:spPr bwMode="auto">
              <a:xfrm>
                <a:off x="804" y="2400"/>
                <a:ext cx="348" cy="0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68" name="Text Box 35"/>
            <p:cNvSpPr txBox="1">
              <a:spLocks noChangeArrowheads="1"/>
            </p:cNvSpPr>
            <p:nvPr/>
          </p:nvSpPr>
          <p:spPr bwMode="auto">
            <a:xfrm>
              <a:off x="3936" y="1584"/>
              <a:ext cx="240" cy="25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Arial" pitchFamily="34" charset="0"/>
                </a:rPr>
                <a:t>=</a:t>
              </a:r>
            </a:p>
          </p:txBody>
        </p:sp>
      </p:grpSp>
      <p:grpSp>
        <p:nvGrpSpPr>
          <p:cNvPr id="11" name="Group 38"/>
          <p:cNvGrpSpPr>
            <a:grpSpLocks/>
          </p:cNvGrpSpPr>
          <p:nvPr/>
        </p:nvGrpSpPr>
        <p:grpSpPr bwMode="auto">
          <a:xfrm>
            <a:off x="1828800" y="5729288"/>
            <a:ext cx="2286000" cy="1071562"/>
            <a:chOff x="1152" y="2304"/>
            <a:chExt cx="1440" cy="675"/>
          </a:xfrm>
        </p:grpSpPr>
        <p:grpSp>
          <p:nvGrpSpPr>
            <p:cNvPr id="10261" name="Group 11"/>
            <p:cNvGrpSpPr>
              <a:grpSpLocks/>
            </p:cNvGrpSpPr>
            <p:nvPr/>
          </p:nvGrpSpPr>
          <p:grpSpPr bwMode="auto">
            <a:xfrm>
              <a:off x="1344" y="2304"/>
              <a:ext cx="1248" cy="675"/>
              <a:chOff x="768" y="2016"/>
              <a:chExt cx="1248" cy="675"/>
            </a:xfrm>
          </p:grpSpPr>
          <p:grpSp>
            <p:nvGrpSpPr>
              <p:cNvPr id="10263" name="Group 12"/>
              <p:cNvGrpSpPr>
                <a:grpSpLocks/>
              </p:cNvGrpSpPr>
              <p:nvPr/>
            </p:nvGrpSpPr>
            <p:grpSpPr bwMode="auto">
              <a:xfrm>
                <a:off x="768" y="2016"/>
                <a:ext cx="1248" cy="675"/>
                <a:chOff x="2148" y="972"/>
                <a:chExt cx="996" cy="675"/>
              </a:xfrm>
            </p:grpSpPr>
            <p:sp>
              <p:nvSpPr>
                <p:cNvPr id="1026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184" y="972"/>
                  <a:ext cx="960" cy="291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>
                      <a:solidFill>
                        <a:srgbClr val="FF3300"/>
                      </a:solidFill>
                      <a:latin typeface="Arial" pitchFamily="34" charset="0"/>
                    </a:rPr>
                    <a:t> 2</a:t>
                  </a:r>
                  <a:endParaRPr lang="en-US" sz="2400" b="1">
                    <a:solidFill>
                      <a:srgbClr val="FF33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266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148" y="1356"/>
                  <a:ext cx="528" cy="291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FF3300"/>
                      </a:solidFill>
                      <a:latin typeface="Arial" pitchFamily="34" charset="0"/>
                    </a:rPr>
                    <a:t>100</a:t>
                  </a:r>
                </a:p>
              </p:txBody>
            </p:sp>
          </p:grpSp>
          <p:sp>
            <p:nvSpPr>
              <p:cNvPr id="10264" name="Line 15"/>
              <p:cNvSpPr>
                <a:spLocks noChangeShapeType="1"/>
              </p:cNvSpPr>
              <p:nvPr/>
            </p:nvSpPr>
            <p:spPr bwMode="auto">
              <a:xfrm>
                <a:off x="804" y="2400"/>
                <a:ext cx="348" cy="0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62" name="Text Box 36"/>
            <p:cNvSpPr txBox="1">
              <a:spLocks noChangeArrowheads="1"/>
            </p:cNvSpPr>
            <p:nvPr/>
          </p:nvSpPr>
          <p:spPr bwMode="auto">
            <a:xfrm>
              <a:off x="1152" y="2544"/>
              <a:ext cx="240" cy="25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Arial" pitchFamily="34" charset="0"/>
                </a:rPr>
                <a:t>=</a:t>
              </a:r>
            </a:p>
          </p:txBody>
        </p:sp>
      </p:grpSp>
      <p:sp>
        <p:nvSpPr>
          <p:cNvPr id="219177" name="Line 41"/>
          <p:cNvSpPr>
            <a:spLocks noChangeShapeType="1"/>
          </p:cNvSpPr>
          <p:nvPr/>
        </p:nvSpPr>
        <p:spPr bwMode="auto">
          <a:xfrm>
            <a:off x="1828800" y="4572000"/>
            <a:ext cx="457200" cy="0"/>
          </a:xfrm>
          <a:prstGeom prst="line">
            <a:avLst/>
          </a:prstGeom>
          <a:noFill/>
          <a:ln w="254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9178" name="Line 42"/>
          <p:cNvSpPr>
            <a:spLocks noChangeShapeType="1"/>
          </p:cNvSpPr>
          <p:nvPr/>
        </p:nvSpPr>
        <p:spPr bwMode="auto">
          <a:xfrm>
            <a:off x="6400800" y="4495800"/>
            <a:ext cx="2438400" cy="0"/>
          </a:xfrm>
          <a:prstGeom prst="line">
            <a:avLst/>
          </a:prstGeom>
          <a:noFill/>
          <a:ln w="254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9187" name="Line 51"/>
          <p:cNvSpPr>
            <a:spLocks noChangeShapeType="1"/>
          </p:cNvSpPr>
          <p:nvPr/>
        </p:nvSpPr>
        <p:spPr bwMode="auto">
          <a:xfrm>
            <a:off x="3352800" y="4572000"/>
            <a:ext cx="1371600" cy="0"/>
          </a:xfrm>
          <a:prstGeom prst="line">
            <a:avLst/>
          </a:prstGeom>
          <a:noFill/>
          <a:ln w="254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Rectangle 55"/>
          <p:cNvSpPr>
            <a:spLocks noChangeArrowheads="1"/>
          </p:cNvSpPr>
          <p:nvPr/>
        </p:nvSpPr>
        <p:spPr bwMode="auto">
          <a:xfrm>
            <a:off x="228600" y="3276600"/>
            <a:ext cx="1600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000" b="1" u="sng">
                <a:solidFill>
                  <a:srgbClr val="800000"/>
                </a:solidFill>
                <a:latin typeface="Arial" pitchFamily="34" charset="0"/>
              </a:rPr>
              <a:t>Bài tập 1:</a:t>
            </a:r>
            <a:endParaRPr lang="en-US" sz="2000" i="1" u="sng">
              <a:solidFill>
                <a:srgbClr val="800000"/>
              </a:solidFill>
              <a:latin typeface="Arial" pitchFamily="34" charset="0"/>
            </a:endParaRPr>
          </a:p>
        </p:txBody>
      </p:sp>
      <p:sp>
        <p:nvSpPr>
          <p:cNvPr id="10255" name="Rectangle 56"/>
          <p:cNvSpPr>
            <a:spLocks noChangeArrowheads="1"/>
          </p:cNvSpPr>
          <p:nvPr/>
        </p:nvSpPr>
        <p:spPr bwMode="auto">
          <a:xfrm>
            <a:off x="228600" y="3733800"/>
            <a:ext cx="1600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000" b="1" u="sng">
                <a:solidFill>
                  <a:srgbClr val="800000"/>
                </a:solidFill>
                <a:latin typeface="Arial" pitchFamily="34" charset="0"/>
              </a:rPr>
              <a:t>Bài tập 2:</a:t>
            </a:r>
            <a:endParaRPr lang="en-US" sz="2000" i="1" u="sng">
              <a:solidFill>
                <a:srgbClr val="800000"/>
              </a:solidFill>
              <a:latin typeface="Arial" pitchFamily="34" charset="0"/>
            </a:endParaRPr>
          </a:p>
        </p:txBody>
      </p:sp>
      <p:sp>
        <p:nvSpPr>
          <p:cNvPr id="219193" name="Text Box 57"/>
          <p:cNvSpPr txBox="1">
            <a:spLocks noChangeArrowheads="1"/>
          </p:cNvSpPr>
          <p:nvPr/>
        </p:nvSpPr>
        <p:spPr bwMode="auto">
          <a:xfrm>
            <a:off x="0" y="9906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pitchFamily="34" charset="0"/>
              </a:rPr>
              <a:t>        Khái niệm số thập phân </a:t>
            </a:r>
            <a:r>
              <a:rPr lang="en-US" b="1">
                <a:solidFill>
                  <a:srgbClr val="6600CC"/>
                </a:solidFill>
                <a:latin typeface="Arial" pitchFamily="34" charset="0"/>
              </a:rPr>
              <a:t>(tiếp theo)</a:t>
            </a:r>
          </a:p>
        </p:txBody>
      </p:sp>
      <p:sp>
        <p:nvSpPr>
          <p:cNvPr id="10257" name="Text Box 58"/>
          <p:cNvSpPr txBox="1">
            <a:spLocks noChangeArrowheads="1"/>
          </p:cNvSpPr>
          <p:nvPr/>
        </p:nvSpPr>
        <p:spPr bwMode="auto">
          <a:xfrm>
            <a:off x="0" y="0"/>
            <a:ext cx="91440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Môn : Toán</a:t>
            </a:r>
          </a:p>
        </p:txBody>
      </p:sp>
      <p:sp>
        <p:nvSpPr>
          <p:cNvPr id="219195" name="Text Box 59"/>
          <p:cNvSpPr txBox="1">
            <a:spLocks noChangeArrowheads="1"/>
          </p:cNvSpPr>
          <p:nvPr/>
        </p:nvSpPr>
        <p:spPr bwMode="auto">
          <a:xfrm>
            <a:off x="381000" y="2667000"/>
            <a:ext cx="31242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pitchFamily="34" charset="0"/>
              </a:rPr>
              <a:t>c, </a:t>
            </a:r>
            <a:r>
              <a:rPr lang="en-US" sz="2400" b="1" u="sng">
                <a:solidFill>
                  <a:srgbClr val="0000FF"/>
                </a:solidFill>
                <a:latin typeface="Arial" pitchFamily="34" charset="0"/>
              </a:rPr>
              <a:t>Luyện tập</a:t>
            </a:r>
          </a:p>
        </p:txBody>
      </p:sp>
      <p:sp>
        <p:nvSpPr>
          <p:cNvPr id="219196" name="Rectangle 60"/>
          <p:cNvSpPr>
            <a:spLocks noChangeArrowheads="1"/>
          </p:cNvSpPr>
          <p:nvPr/>
        </p:nvSpPr>
        <p:spPr bwMode="auto">
          <a:xfrm>
            <a:off x="0" y="17526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US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a, Các số  2,7 ;  8,56 ;  0,195  cũng là số thập phân.</a:t>
            </a:r>
          </a:p>
        </p:txBody>
      </p:sp>
      <p:sp>
        <p:nvSpPr>
          <p:cNvPr id="219197" name="Rectangle 61"/>
          <p:cNvSpPr>
            <a:spLocks noChangeArrowheads="1"/>
          </p:cNvSpPr>
          <p:nvPr/>
        </p:nvSpPr>
        <p:spPr bwMode="auto">
          <a:xfrm>
            <a:off x="304800" y="2286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200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b, </a:t>
            </a:r>
            <a:r>
              <a:rPr lang="en-US" sz="2000" u="sng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Kết luận(sgk-36)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191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191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191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191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21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191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9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9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219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219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219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9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9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9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9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9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9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9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9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9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9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9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/>
      <p:bldP spid="219141" grpId="0"/>
      <p:bldP spid="219142" grpId="0"/>
      <p:bldP spid="219143" grpId="0"/>
      <p:bldP spid="219144" grpId="0"/>
      <p:bldP spid="219177" grpId="0" animBg="1"/>
      <p:bldP spid="219178" grpId="0" animBg="1"/>
      <p:bldP spid="219187" grpId="0" animBg="1"/>
      <p:bldP spid="219193" grpId="0"/>
      <p:bldP spid="2191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362200" y="457200"/>
            <a:ext cx="5105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9600">
                <a:solidFill>
                  <a:srgbClr val="FF3399"/>
                </a:solidFill>
                <a:latin typeface="Arial" pitchFamily="34" charset="0"/>
              </a:rPr>
              <a:t>Trò ch</a:t>
            </a:r>
            <a:r>
              <a:rPr lang="vi-VN" sz="9600">
                <a:solidFill>
                  <a:srgbClr val="FF3399"/>
                </a:solidFill>
                <a:latin typeface="Arial" pitchFamily="34" charset="0"/>
              </a:rPr>
              <a:t>ơ</a:t>
            </a:r>
            <a:r>
              <a:rPr lang="en-US" sz="9600">
                <a:solidFill>
                  <a:srgbClr val="FF3399"/>
                </a:solidFill>
                <a:latin typeface="Arial" pitchFamily="34" charset="0"/>
              </a:rPr>
              <a:t>i</a:t>
            </a:r>
            <a:r>
              <a:rPr lang="en-US" sz="8000">
                <a:latin typeface="Arial" pitchFamily="34" charset="0"/>
              </a:rPr>
              <a:t> </a:t>
            </a:r>
          </a:p>
        </p:txBody>
      </p:sp>
      <p:sp>
        <p:nvSpPr>
          <p:cNvPr id="11267" name="AutoShape 14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8305800" y="1905000"/>
            <a:ext cx="838200" cy="838200"/>
          </a:xfrm>
          <a:prstGeom prst="actionButtonEnd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pic>
        <p:nvPicPr>
          <p:cNvPr id="11268" name="Picture 25" descr="HOLDB1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2895600"/>
            <a:ext cx="2057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26" descr="BabyBear-Foo-Animated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143250"/>
            <a:ext cx="14287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27" descr="CRNRC28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 flipH="1">
            <a:off x="-550862" y="3065462"/>
            <a:ext cx="43434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WordArt 29"/>
          <p:cNvSpPr>
            <a:spLocks noChangeArrowheads="1" noChangeShapeType="1" noTextEdit="1"/>
          </p:cNvSpPr>
          <p:nvPr/>
        </p:nvSpPr>
        <p:spPr bwMode="auto">
          <a:xfrm>
            <a:off x="1524000" y="2209800"/>
            <a:ext cx="5867400" cy="17145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40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AI NHANH - AI ĐÚNG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2814</TotalTime>
  <Words>983</Words>
  <Application>Microsoft Office PowerPoint</Application>
  <PresentationFormat>On-screen Show (4:3)</PresentationFormat>
  <Paragraphs>170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Tahoma</vt:lpstr>
      <vt:lpstr>Arial</vt:lpstr>
      <vt:lpstr>Wingdings</vt:lpstr>
      <vt:lpstr>.VnTime</vt:lpstr>
      <vt:lpstr>Times New Roman</vt:lpstr>
      <vt:lpstr>Textured</vt:lpstr>
      <vt:lpstr>Microsoft Equation 3.0</vt:lpstr>
      <vt:lpstr>Slide 1</vt:lpstr>
      <vt:lpstr>Slide 2</vt:lpstr>
      <vt:lpstr>a,Các số  2,7 ;  8,56 ;  0,195  cũng là số thập phân.</vt:lpstr>
      <vt:lpstr>a,Các số  2,7 ;  8,56 ;  0,195  cũng là số thập phân.</vt:lpstr>
      <vt:lpstr>c, Kết luận:</vt:lpstr>
      <vt:lpstr>Bài tập 1: Đọc mỗi số thập phân sau:</vt:lpstr>
      <vt:lpstr>Bài tập 2: Viết các hỗn số sau thành số thập phân rồi đọc:</vt:lpstr>
      <vt:lpstr>Bài tập 3: Viết các số thập phân sau thành phân số thập phân: 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 Tien Dung</dc:creator>
  <cp:lastModifiedBy>CSTeam</cp:lastModifiedBy>
  <cp:revision>144</cp:revision>
  <dcterms:created xsi:type="dcterms:W3CDTF">2006-11-30T13:06:33Z</dcterms:created>
  <dcterms:modified xsi:type="dcterms:W3CDTF">2016-06-30T03:34:57Z</dcterms:modified>
</cp:coreProperties>
</file>